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314" r:id="rId7"/>
    <p:sldId id="348" r:id="rId8"/>
    <p:sldId id="349" r:id="rId9"/>
    <p:sldId id="315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14831E-F00C-40AF-850E-872A1B1DA7DC}" v="21" dt="2026-05-04T05:34:07.9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工作表2!$A$2</c:f>
              <c:strCache>
                <c:ptCount val="1"/>
                <c:pt idx="0">
                  <c:v>維護股東權益及平等對待股東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工作表2!$B$2:$G$2</c:f>
              <c:numCache>
                <c:formatCode>General</c:formatCode>
                <c:ptCount val="6"/>
                <c:pt idx="0">
                  <c:v>14.25</c:v>
                </c:pt>
                <c:pt idx="1">
                  <c:v>17.5</c:v>
                </c:pt>
                <c:pt idx="2">
                  <c:v>15</c:v>
                </c:pt>
                <c:pt idx="3">
                  <c:v>15.89</c:v>
                </c:pt>
                <c:pt idx="4">
                  <c:v>14.93</c:v>
                </c:pt>
                <c:pt idx="5" formatCode="0.0">
                  <c:v>14.54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9C-45B5-A99B-0401B44A6FD1}"/>
            </c:ext>
          </c:extLst>
        </c:ser>
        <c:ser>
          <c:idx val="1"/>
          <c:order val="1"/>
          <c:tx>
            <c:strRef>
              <c:f>工作表2!$A$3</c:f>
              <c:strCache>
                <c:ptCount val="1"/>
                <c:pt idx="0">
                  <c:v>強化董事會結構與運作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工作表2!$B$3:$G$3</c:f>
              <c:numCache>
                <c:formatCode>General</c:formatCode>
                <c:ptCount val="6"/>
                <c:pt idx="0">
                  <c:v>19.43</c:v>
                </c:pt>
                <c:pt idx="1">
                  <c:v>20.309999999999999</c:v>
                </c:pt>
                <c:pt idx="2">
                  <c:v>21.58</c:v>
                </c:pt>
                <c:pt idx="3">
                  <c:v>17.36</c:v>
                </c:pt>
                <c:pt idx="4">
                  <c:v>26.36</c:v>
                </c:pt>
                <c:pt idx="5" formatCode="0.0">
                  <c:v>22.22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9C-45B5-A99B-0401B44A6FD1}"/>
            </c:ext>
          </c:extLst>
        </c:ser>
        <c:ser>
          <c:idx val="2"/>
          <c:order val="2"/>
          <c:tx>
            <c:strRef>
              <c:f>工作表2!$A$4</c:f>
              <c:strCache>
                <c:ptCount val="1"/>
                <c:pt idx="0">
                  <c:v>提升資訊透明度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工作表2!$B$4:$G$4</c:f>
              <c:numCache>
                <c:formatCode>General</c:formatCode>
                <c:ptCount val="6"/>
                <c:pt idx="0">
                  <c:v>12.38</c:v>
                </c:pt>
                <c:pt idx="1">
                  <c:v>13.62</c:v>
                </c:pt>
                <c:pt idx="2">
                  <c:v>14.06</c:v>
                </c:pt>
                <c:pt idx="3">
                  <c:v>7.6</c:v>
                </c:pt>
                <c:pt idx="4">
                  <c:v>11.77</c:v>
                </c:pt>
                <c:pt idx="5" formatCode="0.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9C-45B5-A99B-0401B44A6FD1}"/>
            </c:ext>
          </c:extLst>
        </c:ser>
        <c:ser>
          <c:idx val="3"/>
          <c:order val="3"/>
          <c:tx>
            <c:strRef>
              <c:f>工作表2!$A$5</c:f>
              <c:strCache>
                <c:ptCount val="1"/>
                <c:pt idx="0">
                  <c:v>推動永續發展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工作表2!$B$5:$G$5</c:f>
              <c:numCache>
                <c:formatCode>General</c:formatCode>
                <c:ptCount val="6"/>
                <c:pt idx="0">
                  <c:v>6.18</c:v>
                </c:pt>
                <c:pt idx="1">
                  <c:v>6.56</c:v>
                </c:pt>
                <c:pt idx="2">
                  <c:v>13.33</c:v>
                </c:pt>
                <c:pt idx="3">
                  <c:v>15.27</c:v>
                </c:pt>
                <c:pt idx="4">
                  <c:v>28.27</c:v>
                </c:pt>
                <c:pt idx="5" formatCode="0.0">
                  <c:v>44.68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19C-45B5-A99B-0401B44A6FD1}"/>
            </c:ext>
          </c:extLst>
        </c:ser>
        <c:ser>
          <c:idx val="4"/>
          <c:order val="4"/>
          <c:tx>
            <c:strRef>
              <c:f>工作表2!$A$6</c:f>
              <c:strCache>
                <c:ptCount val="1"/>
                <c:pt idx="0">
                  <c:v>其他加分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工作表2!$B$6:$G$6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6</c:v>
                </c:pt>
                <c:pt idx="5" formatCode="0.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9C-45B5-A99B-0401B44A6FD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59768272"/>
        <c:axId val="1059758192"/>
      </c:barChart>
      <c:catAx>
        <c:axId val="105976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059758192"/>
        <c:crosses val="autoZero"/>
        <c:auto val="1"/>
        <c:lblAlgn val="ctr"/>
        <c:lblOffset val="100"/>
        <c:noMultiLvlLbl val="0"/>
      </c:catAx>
      <c:valAx>
        <c:axId val="1059758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05976827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4792859202810527"/>
          <c:y val="0.8097737912981624"/>
          <c:w val="0.75408732204811801"/>
          <c:h val="0.163416711848828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v>總評分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工作表3!$D$3:$I$3</c:f>
              <c:numCache>
                <c:formatCode>General</c:formatCode>
                <c:ptCount val="6"/>
                <c:pt idx="0">
                  <c:v>109</c:v>
                </c:pt>
                <c:pt idx="1">
                  <c:v>110</c:v>
                </c:pt>
                <c:pt idx="2">
                  <c:v>111</c:v>
                </c:pt>
                <c:pt idx="3">
                  <c:v>112</c:v>
                </c:pt>
                <c:pt idx="4">
                  <c:v>113</c:v>
                </c:pt>
                <c:pt idx="5">
                  <c:v>114</c:v>
                </c:pt>
              </c:numCache>
            </c:numRef>
          </c:cat>
          <c:val>
            <c:numRef>
              <c:f>工作表3!$D$5:$I$5</c:f>
              <c:numCache>
                <c:formatCode>General</c:formatCode>
                <c:ptCount val="6"/>
                <c:pt idx="0">
                  <c:v>52.24</c:v>
                </c:pt>
                <c:pt idx="1">
                  <c:v>59.99</c:v>
                </c:pt>
                <c:pt idx="2">
                  <c:v>66.97</c:v>
                </c:pt>
                <c:pt idx="3">
                  <c:v>58.12</c:v>
                </c:pt>
                <c:pt idx="4">
                  <c:v>87.33</c:v>
                </c:pt>
                <c:pt idx="5">
                  <c:v>101.44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DA-43BE-BA66-4EB5A76F42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798848"/>
        <c:axId val="7880172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v>評分</c:v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工作表3!$D$3:$I$3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109</c:v>
                      </c:pt>
                      <c:pt idx="1">
                        <c:v>110</c:v>
                      </c:pt>
                      <c:pt idx="2">
                        <c:v>111</c:v>
                      </c:pt>
                      <c:pt idx="3">
                        <c:v>112</c:v>
                      </c:pt>
                      <c:pt idx="4">
                        <c:v>113</c:v>
                      </c:pt>
                      <c:pt idx="5">
                        <c:v>114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工作表3!$D$4:$I$4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6</c:v>
                      </c:pt>
                      <c:pt idx="1">
                        <c:v>6</c:v>
                      </c:pt>
                      <c:pt idx="2">
                        <c:v>5</c:v>
                      </c:pt>
                      <c:pt idx="3">
                        <c:v>6</c:v>
                      </c:pt>
                      <c:pt idx="4">
                        <c:v>4</c:v>
                      </c:pt>
                      <c:pt idx="5">
                        <c:v>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BEDA-43BE-BA66-4EB5A76F4290}"/>
                  </c:ext>
                </c:extLst>
              </c15:ser>
            </c15:filteredLineSeries>
          </c:ext>
        </c:extLst>
      </c:lineChart>
      <c:catAx>
        <c:axId val="7879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78801728"/>
        <c:crosses val="autoZero"/>
        <c:auto val="1"/>
        <c:lblAlgn val="ctr"/>
        <c:lblOffset val="100"/>
        <c:noMultiLvlLbl val="0"/>
      </c:catAx>
      <c:valAx>
        <c:axId val="78801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78798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45AE19-6BC0-AE8E-E2B5-C2E4F330ED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4F2F78E-4206-F667-944C-E8C930919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886BDFD-488D-603D-615A-6EDDEF841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6FC320C-3797-27FF-FCAA-94AF6619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5287448-C376-B699-358C-ACF89700F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164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4453E0-7AB5-106A-1D06-7ED4AA7F6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C9DC612-EE84-BD64-5DA0-9AE0DCCD30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515C190-BD3A-D623-C230-BED20D511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5650DF6-F137-1F8F-DEA9-1CA1F4D56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42393E-77EC-77DE-42AD-675D7FC46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2567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B617E266-3B30-2CDA-5634-D294CBB069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979D862-FB7A-458F-1A3A-CB8F2466A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BB4A5F5-6154-8FD1-E3F6-87619A753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0182AB0-090C-D667-DD00-662B8AC77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27DDE34-F62D-671D-87E7-6CC377156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7921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/>
          <p:nvPr/>
        </p:nvSpPr>
        <p:spPr>
          <a:xfrm>
            <a:off x="0" y="0"/>
            <a:ext cx="12192000" cy="1048000"/>
          </a:xfrm>
          <a:prstGeom prst="rect">
            <a:avLst/>
          </a:prstGeom>
          <a:solidFill>
            <a:srgbClr val="00684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5"/>
          <p:cNvSpPr/>
          <p:nvPr/>
        </p:nvSpPr>
        <p:spPr>
          <a:xfrm>
            <a:off x="0" y="1048000"/>
            <a:ext cx="12192000" cy="60400"/>
          </a:xfrm>
          <a:prstGeom prst="rect">
            <a:avLst/>
          </a:prstGeom>
          <a:solidFill>
            <a:srgbClr val="78BE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10815467" y="6314303"/>
            <a:ext cx="731600" cy="3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pic>
        <p:nvPicPr>
          <p:cNvPr id="34" name="Google Shape;34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4734" y="6314301"/>
            <a:ext cx="1466900" cy="2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5"/>
          <p:cNvSpPr txBox="1">
            <a:spLocks noGrp="1"/>
          </p:cNvSpPr>
          <p:nvPr>
            <p:ph type="subTitle" idx="1"/>
          </p:nvPr>
        </p:nvSpPr>
        <p:spPr>
          <a:xfrm>
            <a:off x="644867" y="1558551"/>
            <a:ext cx="10902400" cy="43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6845"/>
              </a:buClr>
              <a:buSzPts val="2400"/>
              <a:buNone/>
              <a:defRPr sz="3200">
                <a:solidFill>
                  <a:srgbClr val="006845"/>
                </a:solidFill>
              </a:defRPr>
            </a:lvl2pPr>
            <a:lvl3pPr lvl="2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6845"/>
              </a:buClr>
              <a:buSzPts val="2400"/>
              <a:buNone/>
              <a:defRPr sz="3200">
                <a:solidFill>
                  <a:srgbClr val="006845"/>
                </a:solidFill>
              </a:defRPr>
            </a:lvl3pPr>
            <a:lvl4pPr lvl="3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6845"/>
              </a:buClr>
              <a:buSzPts val="2400"/>
              <a:buNone/>
              <a:defRPr sz="3200">
                <a:solidFill>
                  <a:srgbClr val="006845"/>
                </a:solidFill>
              </a:defRPr>
            </a:lvl4pPr>
            <a:lvl5pPr lvl="4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6845"/>
              </a:buClr>
              <a:buSzPts val="2400"/>
              <a:buNone/>
              <a:defRPr sz="3200">
                <a:solidFill>
                  <a:srgbClr val="006845"/>
                </a:solidFill>
              </a:defRPr>
            </a:lvl5pPr>
            <a:lvl6pPr lvl="5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6845"/>
              </a:buClr>
              <a:buSzPts val="2400"/>
              <a:buNone/>
              <a:defRPr sz="3200">
                <a:solidFill>
                  <a:srgbClr val="006845"/>
                </a:solidFill>
              </a:defRPr>
            </a:lvl6pPr>
            <a:lvl7pPr lvl="6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6845"/>
              </a:buClr>
              <a:buSzPts val="2400"/>
              <a:buNone/>
              <a:defRPr sz="3200">
                <a:solidFill>
                  <a:srgbClr val="006845"/>
                </a:solidFill>
              </a:defRPr>
            </a:lvl7pPr>
            <a:lvl8pPr lvl="7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6845"/>
              </a:buClr>
              <a:buSzPts val="2400"/>
              <a:buNone/>
              <a:defRPr sz="3200">
                <a:solidFill>
                  <a:srgbClr val="006845"/>
                </a:solidFill>
              </a:defRPr>
            </a:lvl8pPr>
            <a:lvl9pPr lvl="8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6845"/>
              </a:buClr>
              <a:buSzPts val="2400"/>
              <a:buNone/>
              <a:defRPr sz="3200">
                <a:solidFill>
                  <a:srgbClr val="006845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52467" y="203667"/>
            <a:ext cx="10687200" cy="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5841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DD5593-CAD2-F471-D9B7-24DCE8F5C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08796E-6144-8650-F4D8-BC6A4E0F4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E915A5F-34F9-0D71-055A-CEB9CF546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788E586-0145-C475-5C86-64AFBDD53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5406C09-D404-46BF-0B63-B4BB75A45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5903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E163A9-E087-8046-486E-3CEA973D7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93C28CE-E24B-96FD-4505-A230AF4DB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DA8C02-BE82-F7CE-DA47-1EFBF8CBE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343420-CB55-8D2F-4A16-EEFC30F6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BC8B941-8FB5-8120-CD3E-DA9E2D4B1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27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8F08FB-65F5-1336-C451-F4DAA041B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97E8283-031A-D855-D561-82D09A8344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A94EDB-3995-FEA0-38F5-F1A3A5113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E87B925-2CFB-26E2-F148-4E0925CBE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4467A9E-1360-540E-B788-AD0F453E2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8E419C-5220-5776-7F04-5C0AD178A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50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76DA6F-E555-62F4-EB25-3BFDBE7C5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87B19C8-F79F-F216-74EA-F8B77BEA1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CC45B5C-2239-14C6-47F2-45A43585E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B8FDBF3-66F2-81C2-CE2E-6962C0B4D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0AA41D9-88FC-9B62-8FB8-74BA13EE51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DF36425-98D4-171C-A70F-CB07978B1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274F84D-2A47-0213-A5A4-662C7089C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5857021-4831-557C-D445-BAB6D9D66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233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166AA2-6D7D-395E-3550-CC1158CB2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D01CD77-CB4B-6AA0-0C87-ED0F0CC9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FD1BE31-BDCA-792A-129A-13E5FEFBD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50C9B41-5B0C-B8C2-F772-872C3E019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6802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5F94AC4-1686-B316-DD30-A6C177F7A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CCD9BF8-19B3-B54E-9C79-30138901C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55AAA72-711B-E79E-33BF-CC1A53CAC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6271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3953DA-9315-AB95-AA76-CB5A95987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E22B7A-D2FB-1C6A-9408-5CB4F71E6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AD978EF-7493-010E-96C2-BA5ED95AF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FE08654-A76A-2884-DDC7-7C60CC709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A5C7721-72D5-5DF0-B0A3-18B30DC8C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BE1C735-4D1A-F659-ABD0-8B9100192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6092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5D0E29-D6F6-1207-C27B-F5B93E606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127EF0A-E32F-0BFA-0B42-0B98282862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3E2C6C8-48FB-EFCE-363D-6E3C429BE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A03183-3BA5-D13F-62B8-AA38F0920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96F7432-A77A-F89B-F460-719E5FD36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43BF77-A451-3F8D-48E4-6DB0E91F9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1015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5077ED0-7478-BAFA-7C8F-AF15B710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D8637BC-0D7F-E3A4-DC69-53C024A0B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75C2CD3-794B-0D0E-A26E-31F7D60618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CB449-247A-4FF2-8C17-B85B6554E549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B3C01B0-6E38-EB93-D468-0AC678373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610BCDD-897D-97F9-6590-515BACC89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3A647-6915-4456-9D97-BF594F5881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963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881907-517D-19EF-3771-D0C091C29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40478"/>
            <a:ext cx="9144000" cy="1132527"/>
          </a:xfrm>
        </p:spPr>
        <p:txBody>
          <a:bodyPr>
            <a:normAutofit/>
          </a:bodyPr>
          <a:lstStyle/>
          <a:p>
            <a:r>
              <a:rPr lang="en-US" altLang="zh-TW" sz="2800" dirty="0"/>
              <a:t>114</a:t>
            </a:r>
            <a:r>
              <a:rPr lang="zh-TW" altLang="zh-TW" sz="2800" dirty="0"/>
              <a:t>年</a:t>
            </a:r>
            <a:r>
              <a:rPr lang="en-US" altLang="zh-TW" sz="2800" dirty="0"/>
              <a:t>(</a:t>
            </a:r>
            <a:r>
              <a:rPr lang="zh-TW" altLang="zh-TW" sz="2800" dirty="0"/>
              <a:t>第十二屆</a:t>
            </a:r>
            <a:r>
              <a:rPr lang="en-US" altLang="zh-TW" sz="2800" dirty="0"/>
              <a:t>)</a:t>
            </a:r>
            <a:r>
              <a:rPr lang="zh-TW" altLang="zh-TW" sz="2800" dirty="0"/>
              <a:t>公司治理評鑑系統評鑑結果</a:t>
            </a:r>
            <a:endParaRPr lang="zh-TW" altLang="en-US" sz="28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35F8A2A-56BA-FA67-1C86-5A6E67A7EF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19201"/>
            <a:ext cx="9144000" cy="2603862"/>
          </a:xfrm>
        </p:spPr>
        <p:txBody>
          <a:bodyPr>
            <a:normAutofit fontScale="40000" lnSpcReduction="20000"/>
          </a:bodyPr>
          <a:lstStyle/>
          <a:p>
            <a:endParaRPr lang="zh-TW" altLang="en-US" dirty="0"/>
          </a:p>
          <a:p>
            <a:r>
              <a:rPr lang="zh-TW" altLang="en-US" sz="12300" dirty="0"/>
              <a:t> </a:t>
            </a:r>
            <a:r>
              <a:rPr lang="zh-TW" altLang="en-US" sz="13500" dirty="0"/>
              <a:t>高林實業</a:t>
            </a:r>
            <a:endParaRPr lang="en-US" altLang="zh-TW" sz="13500" dirty="0"/>
          </a:p>
          <a:p>
            <a:endParaRPr lang="en-US" altLang="zh-TW" sz="13500" dirty="0"/>
          </a:p>
          <a:p>
            <a:r>
              <a:rPr lang="en-US" altLang="zh-TW" sz="13500" dirty="0"/>
              <a:t>115</a:t>
            </a:r>
            <a:r>
              <a:rPr lang="zh-TW" altLang="en-US" sz="13500" dirty="0"/>
              <a:t>年第一季 永續執行報告 </a:t>
            </a:r>
          </a:p>
        </p:txBody>
      </p:sp>
    </p:spTree>
    <p:extLst>
      <p:ext uri="{BB962C8B-B14F-4D97-AF65-F5344CB8AC3E}">
        <p14:creationId xmlns:p14="http://schemas.microsoft.com/office/powerpoint/2010/main" val="3466913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127E2A2-4F83-ACBB-665E-65E543BF7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高林實業歷屆公司治理評鑑表現</a:t>
            </a:r>
            <a:endParaRPr lang="en-US" altLang="zh-TW" sz="37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C7EED825-E0B8-D8EE-10A6-C9264ABA55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2965449"/>
              </p:ext>
            </p:extLst>
          </p:nvPr>
        </p:nvGraphicFramePr>
        <p:xfrm>
          <a:off x="432225" y="2157832"/>
          <a:ext cx="11327550" cy="4261660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669374">
                  <a:extLst>
                    <a:ext uri="{9D8B030D-6E8A-4147-A177-3AD203B41FA5}">
                      <a16:colId xmlns:a16="http://schemas.microsoft.com/office/drawing/2014/main" val="1238721070"/>
                    </a:ext>
                  </a:extLst>
                </a:gridCol>
                <a:gridCol w="2353204">
                  <a:extLst>
                    <a:ext uri="{9D8B030D-6E8A-4147-A177-3AD203B41FA5}">
                      <a16:colId xmlns:a16="http://schemas.microsoft.com/office/drawing/2014/main" val="3826283352"/>
                    </a:ext>
                  </a:extLst>
                </a:gridCol>
                <a:gridCol w="1970765">
                  <a:extLst>
                    <a:ext uri="{9D8B030D-6E8A-4147-A177-3AD203B41FA5}">
                      <a16:colId xmlns:a16="http://schemas.microsoft.com/office/drawing/2014/main" val="2606068700"/>
                    </a:ext>
                  </a:extLst>
                </a:gridCol>
                <a:gridCol w="5334207">
                  <a:extLst>
                    <a:ext uri="{9D8B030D-6E8A-4147-A177-3AD203B41FA5}">
                      <a16:colId xmlns:a16="http://schemas.microsoft.com/office/drawing/2014/main" val="2747542493"/>
                    </a:ext>
                  </a:extLst>
                </a:gridCol>
              </a:tblGrid>
              <a:tr h="6254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800" b="0" kern="0" cap="all" spc="150">
                          <a:solidFill>
                            <a:schemeClr val="lt1"/>
                          </a:solidFill>
                          <a:effectLst/>
                        </a:rPr>
                        <a:t>年度</a:t>
                      </a:r>
                      <a:endParaRPr lang="zh-TW" sz="1800" b="0" kern="10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800" b="0" kern="0" cap="all" spc="150">
                          <a:solidFill>
                            <a:schemeClr val="lt1"/>
                          </a:solidFill>
                          <a:effectLst/>
                        </a:rPr>
                        <a:t>總分</a:t>
                      </a:r>
                      <a:endParaRPr lang="zh-TW" sz="1800" b="0" kern="10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800" b="0" kern="0" cap="all" spc="150">
                          <a:solidFill>
                            <a:schemeClr val="lt1"/>
                          </a:solidFill>
                          <a:effectLst/>
                        </a:rPr>
                        <a:t>排名級距</a:t>
                      </a:r>
                      <a:endParaRPr lang="zh-TW" sz="1800" b="0" kern="10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800" b="0" kern="0" cap="all" spc="150">
                          <a:solidFill>
                            <a:schemeClr val="lt1"/>
                          </a:solidFill>
                          <a:effectLst/>
                        </a:rPr>
                        <a:t>評語</a:t>
                      </a:r>
                      <a:endParaRPr lang="zh-TW" sz="1800" b="0" kern="10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835694"/>
                  </a:ext>
                </a:extLst>
              </a:tr>
              <a:tr h="5739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b="1" kern="0" cap="none" spc="0">
                          <a:solidFill>
                            <a:schemeClr val="tx1"/>
                          </a:solidFill>
                          <a:effectLst/>
                        </a:rPr>
                        <a:t>109</a:t>
                      </a:r>
                      <a:r>
                        <a:rPr lang="zh-TW" sz="1500" b="1" kern="0" cap="none" spc="0">
                          <a:solidFill>
                            <a:schemeClr val="tx1"/>
                          </a:solidFill>
                          <a:effectLst/>
                        </a:rPr>
                        <a:t>年</a:t>
                      </a:r>
                      <a:endParaRPr lang="zh-TW" sz="15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kern="0" cap="none" spc="0">
                          <a:solidFill>
                            <a:schemeClr val="tx1"/>
                          </a:solidFill>
                          <a:effectLst/>
                        </a:rPr>
                        <a:t>52.24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第</a:t>
                      </a:r>
                      <a:r>
                        <a:rPr lang="en-US" sz="1500" kern="0" cap="none" spc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級距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初步建立治理制度，仍屬中段班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856213"/>
                  </a:ext>
                </a:extLst>
              </a:tr>
              <a:tr h="5739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b="1" kern="0" cap="none" spc="0"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  <a:r>
                        <a:rPr lang="zh-TW" sz="1500" b="1" kern="0" cap="none" spc="0">
                          <a:solidFill>
                            <a:schemeClr val="tx1"/>
                          </a:solidFill>
                          <a:effectLst/>
                        </a:rPr>
                        <a:t>年</a:t>
                      </a:r>
                      <a:endParaRPr lang="zh-TW" sz="15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kern="0" cap="none" spc="0">
                          <a:solidFill>
                            <a:schemeClr val="tx1"/>
                          </a:solidFill>
                          <a:effectLst/>
                        </a:rPr>
                        <a:t>59.99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第</a:t>
                      </a:r>
                      <a:r>
                        <a:rPr lang="en-US" sz="1500" kern="0" cap="none" spc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級距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TW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穩定進步，但仍未進入前段</a:t>
                      </a:r>
                      <a:endParaRPr lang="zh-TW" sz="1500" kern="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741530"/>
                  </a:ext>
                </a:extLst>
              </a:tr>
              <a:tr h="5739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b="1" kern="0" cap="none" spc="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r>
                        <a:rPr lang="zh-TW" sz="1500" b="1" kern="0" cap="none" spc="0">
                          <a:solidFill>
                            <a:schemeClr val="tx1"/>
                          </a:solidFill>
                          <a:effectLst/>
                        </a:rPr>
                        <a:t>年</a:t>
                      </a:r>
                      <a:endParaRPr lang="zh-TW" sz="15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kern="0" cap="none" spc="0">
                          <a:solidFill>
                            <a:schemeClr val="tx1"/>
                          </a:solidFill>
                          <a:effectLst/>
                        </a:rPr>
                        <a:t>66.97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第</a:t>
                      </a:r>
                      <a:r>
                        <a:rPr lang="en-US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zh-TW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級距</a:t>
                      </a:r>
                      <a:endParaRPr lang="zh-TW" sz="1500" kern="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首度進入前段群組，治理改善顯著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690455"/>
                  </a:ext>
                </a:extLst>
              </a:tr>
              <a:tr h="5739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b="1" kern="0" cap="none" spc="0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r>
                        <a:rPr lang="zh-TW" sz="1500" b="1" kern="0" cap="none" spc="0">
                          <a:solidFill>
                            <a:schemeClr val="tx1"/>
                          </a:solidFill>
                          <a:effectLst/>
                        </a:rPr>
                        <a:t>年</a:t>
                      </a:r>
                      <a:endParaRPr lang="zh-TW" sz="15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kern="0" cap="none" spc="0">
                          <a:solidFill>
                            <a:schemeClr val="tx1"/>
                          </a:solidFill>
                          <a:effectLst/>
                        </a:rPr>
                        <a:t>58.12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第</a:t>
                      </a:r>
                      <a:r>
                        <a:rPr lang="en-US" sz="1500" kern="0" cap="none" spc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級距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分數下滑，治理表現一度退步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690274"/>
                  </a:ext>
                </a:extLst>
              </a:tr>
              <a:tr h="5739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b="1" kern="0" cap="none" spc="0">
                          <a:solidFill>
                            <a:schemeClr val="tx1"/>
                          </a:solidFill>
                          <a:effectLst/>
                        </a:rPr>
                        <a:t>113</a:t>
                      </a:r>
                      <a:r>
                        <a:rPr lang="zh-TW" sz="1500" b="1" kern="0" cap="none" spc="0">
                          <a:solidFill>
                            <a:schemeClr val="tx1"/>
                          </a:solidFill>
                          <a:effectLst/>
                        </a:rPr>
                        <a:t>年</a:t>
                      </a:r>
                      <a:endParaRPr lang="zh-TW" sz="1500" b="1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kern="0" cap="none" spc="0">
                          <a:solidFill>
                            <a:schemeClr val="tx1"/>
                          </a:solidFill>
                          <a:effectLst/>
                        </a:rPr>
                        <a:t>87.33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第</a:t>
                      </a:r>
                      <a:r>
                        <a:rPr lang="en-US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zh-TW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級距</a:t>
                      </a:r>
                      <a:endParaRPr lang="zh-TW" sz="1500" kern="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大幅躍升，永續發展與董事會結構改善明顯</a:t>
                      </a:r>
                      <a:endParaRPr lang="zh-TW" sz="15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8269722"/>
                  </a:ext>
                </a:extLst>
              </a:tr>
              <a:tr h="5739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500" b="1" kern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114</a:t>
                      </a:r>
                      <a:r>
                        <a:rPr lang="zh-TW" sz="1500" b="1" kern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年</a:t>
                      </a:r>
                      <a:endParaRPr lang="zh-TW" sz="1500" b="1" kern="10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500" kern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101.44</a:t>
                      </a:r>
                    </a:p>
                    <a:p>
                      <a:pPr algn="ctr">
                        <a:buNone/>
                      </a:pPr>
                      <a:r>
                        <a:rPr lang="zh-TW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列入「</a:t>
                      </a:r>
                      <a:r>
                        <a:rPr lang="en-US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6%~20%</a:t>
                      </a:r>
                      <a:r>
                        <a:rPr lang="zh-TW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」</a:t>
                      </a:r>
                      <a:endParaRPr lang="zh-TW" sz="1500" kern="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500" kern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第</a:t>
                      </a:r>
                      <a:r>
                        <a:rPr lang="en-US" altLang="zh-TW" sz="1500" kern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2</a:t>
                      </a:r>
                      <a:r>
                        <a:rPr lang="zh-TW" altLang="zh-TW" sz="1500" kern="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級距</a:t>
                      </a:r>
                      <a:endParaRPr lang="zh-TW" sz="1500" kern="10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TW" altLang="en-US" sz="1500" kern="0" cap="none" spc="0">
                          <a:solidFill>
                            <a:schemeClr val="tx1"/>
                          </a:solidFill>
                          <a:effectLst/>
                        </a:rPr>
                        <a:t>連續跳級</a:t>
                      </a:r>
                      <a:r>
                        <a:rPr lang="zh-TW" altLang="en-US" sz="1500" kern="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sz="1500" kern="0" cap="none" spc="0">
                          <a:solidFill>
                            <a:schemeClr val="tx1"/>
                          </a:solidFill>
                          <a:effectLst/>
                        </a:rPr>
                        <a:t>持續</a:t>
                      </a:r>
                      <a:r>
                        <a:rPr lang="zh-TW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維持良好治理，接近前</a:t>
                      </a:r>
                      <a:r>
                        <a:rPr lang="en-US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5%</a:t>
                      </a:r>
                      <a:r>
                        <a:rPr lang="zh-TW" sz="1500" kern="0" cap="none" spc="0" dirty="0">
                          <a:solidFill>
                            <a:schemeClr val="tx1"/>
                          </a:solidFill>
                          <a:effectLst/>
                        </a:rPr>
                        <a:t>水準</a:t>
                      </a:r>
                      <a:endParaRPr lang="zh-TW" sz="1500" kern="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54653" marR="154653" marT="154653" marB="15465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82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724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E60DE1B-F884-1D69-C080-ECD895DB26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759323"/>
            <a:ext cx="10515600" cy="1401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zh-TW" b="0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lang="zh-TW" altLang="en-US" b="0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年 市值未達</a:t>
            </a:r>
            <a:r>
              <a:rPr lang="en-US" altLang="zh-TW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50</a:t>
            </a:r>
            <a:r>
              <a:rPr lang="zh-TW" altLang="en-US" b="0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億元類： </a:t>
            </a:r>
          </a:p>
          <a:p>
            <a:pPr marL="0" indent="0">
              <a:buNone/>
            </a:pPr>
            <a:r>
              <a:rPr lang="zh-TW" altLang="en-US" sz="2400" b="0" i="0" u="none" strike="noStrike" baseline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以下排序不分名次，以公司代號排序。 </a:t>
            </a:r>
          </a:p>
          <a:p>
            <a:pPr marL="0" indent="0">
              <a:buNone/>
            </a:pPr>
            <a:r>
              <a:rPr lang="en-US" altLang="zh-TW" sz="2400" b="0" i="0" u="none" strike="noStrike" baseline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400" b="0" i="0" u="none" strike="noStrike" baseline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評鑑結果列為前 </a:t>
            </a:r>
            <a:r>
              <a:rPr lang="en-US" altLang="zh-TW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1%</a:t>
            </a:r>
            <a:r>
              <a:rPr lang="zh-TW" altLang="en-US" sz="2400" b="0" i="0" u="none" strike="noStrike" baseline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，計 </a:t>
            </a:r>
            <a:r>
              <a:rPr lang="en-US" altLang="zh-TW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9</a:t>
            </a:r>
            <a:r>
              <a:rPr lang="zh-TW" altLang="en-US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2400" b="0" i="0" u="none" strike="noStrike" baseline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 上市櫃公司</a:t>
            </a:r>
            <a:r>
              <a:rPr lang="en-US" altLang="zh-TW" sz="2400" b="0" i="0" u="none" strike="noStrike" baseline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 </a:t>
            </a:r>
            <a:r>
              <a:rPr lang="zh-TW" altLang="en-US" sz="1800" b="0" i="0" u="none" strike="noStrike" baseline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D2CE02F7-A123-5AA4-D28A-6D222DDB7C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237356"/>
              </p:ext>
            </p:extLst>
          </p:nvPr>
        </p:nvGraphicFramePr>
        <p:xfrm>
          <a:off x="1326605" y="2459887"/>
          <a:ext cx="9367520" cy="1624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4463">
                  <a:extLst>
                    <a:ext uri="{9D8B030D-6E8A-4147-A177-3AD203B41FA5}">
                      <a16:colId xmlns:a16="http://schemas.microsoft.com/office/drawing/2014/main" val="3041301317"/>
                    </a:ext>
                  </a:extLst>
                </a:gridCol>
                <a:gridCol w="1741380">
                  <a:extLst>
                    <a:ext uri="{9D8B030D-6E8A-4147-A177-3AD203B41FA5}">
                      <a16:colId xmlns:a16="http://schemas.microsoft.com/office/drawing/2014/main" val="513239655"/>
                    </a:ext>
                  </a:extLst>
                </a:gridCol>
                <a:gridCol w="1855072">
                  <a:extLst>
                    <a:ext uri="{9D8B030D-6E8A-4147-A177-3AD203B41FA5}">
                      <a16:colId xmlns:a16="http://schemas.microsoft.com/office/drawing/2014/main" val="1718824916"/>
                    </a:ext>
                  </a:extLst>
                </a:gridCol>
                <a:gridCol w="1854926">
                  <a:extLst>
                    <a:ext uri="{9D8B030D-6E8A-4147-A177-3AD203B41FA5}">
                      <a16:colId xmlns:a16="http://schemas.microsoft.com/office/drawing/2014/main" val="1282049338"/>
                    </a:ext>
                  </a:extLst>
                </a:gridCol>
                <a:gridCol w="2011679">
                  <a:extLst>
                    <a:ext uri="{9D8B030D-6E8A-4147-A177-3AD203B41FA5}">
                      <a16:colId xmlns:a16="http://schemas.microsoft.com/office/drawing/2014/main" val="2904856053"/>
                    </a:ext>
                  </a:extLst>
                </a:gridCol>
              </a:tblGrid>
              <a:tr h="596563">
                <a:tc>
                  <a:txBody>
                    <a:bodyPr/>
                    <a:lstStyle/>
                    <a:p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 	簡 稱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 	簡 稱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 	簡 稱  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 	簡 稱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 	簡 稱 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194465"/>
                  </a:ext>
                </a:extLst>
              </a:tr>
              <a:tr h="467166">
                <a:tc>
                  <a:txBody>
                    <a:bodyPr/>
                    <a:lstStyle/>
                    <a:p>
                      <a:r>
                        <a:rPr lang="en-US" altLang="zh-TW" sz="18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1309 	</a:t>
                      </a:r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台達化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2748 	</a:t>
                      </a:r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雲品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2755 	</a:t>
                      </a:r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揚秦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u="none" strike="noStrike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2906 	</a:t>
                      </a:r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高林</a:t>
                      </a:r>
                      <a:endParaRPr lang="zh-TW" altLang="en-US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3027 	</a:t>
                      </a:r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盛達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777649"/>
                  </a:ext>
                </a:extLst>
              </a:tr>
              <a:tr h="560416">
                <a:tc>
                  <a:txBody>
                    <a:bodyPr/>
                    <a:lstStyle/>
                    <a:p>
                      <a:r>
                        <a:rPr lang="en-US" altLang="zh-TW" sz="18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4720 	</a:t>
                      </a:r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德淵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5209 	</a:t>
                      </a:r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新鼎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6248 	</a:t>
                      </a:r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沛波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8463 	</a:t>
                      </a:r>
                      <a:r>
                        <a:rPr lang="zh-TW" altLang="en-US" sz="1800" b="0" i="0" u="none" strike="noStrike" baseline="0" dirty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潤泰材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873145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663574CD-A6F2-084E-335C-B9EE2F2177EE}"/>
              </a:ext>
            </a:extLst>
          </p:cNvPr>
          <p:cNvSpPr txBox="1"/>
          <p:nvPr/>
        </p:nvSpPr>
        <p:spPr>
          <a:xfrm>
            <a:off x="1056189" y="5029728"/>
            <a:ext cx="9731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＊  </a:t>
            </a:r>
            <a:r>
              <a:rPr lang="en-US" altLang="zh-TW" sz="2400" dirty="0"/>
              <a:t>113</a:t>
            </a:r>
            <a:r>
              <a:rPr lang="zh-TW" altLang="en-US" sz="2400" dirty="0"/>
              <a:t>年  </a:t>
            </a:r>
            <a:r>
              <a:rPr lang="en-US" altLang="zh-TW" sz="2400" dirty="0"/>
              <a:t>【</a:t>
            </a:r>
            <a:r>
              <a:rPr lang="zh-TW" altLang="en-US" sz="2400" dirty="0"/>
              <a:t>   評鑑結果列 為  </a:t>
            </a:r>
            <a:r>
              <a:rPr lang="en-US" altLang="zh-TW" sz="2400" dirty="0"/>
              <a:t>2%</a:t>
            </a:r>
            <a:r>
              <a:rPr lang="zh-TW" altLang="en-US" sz="2400" dirty="0"/>
              <a:t> 至 </a:t>
            </a:r>
            <a:r>
              <a:rPr lang="en-US" altLang="zh-TW" sz="2400" dirty="0"/>
              <a:t>10%</a:t>
            </a:r>
            <a:r>
              <a:rPr lang="zh-TW" altLang="en-US" sz="2400" dirty="0"/>
              <a:t>   ，計 </a:t>
            </a:r>
            <a:r>
              <a:rPr lang="en-US" altLang="zh-TW" sz="2400" dirty="0"/>
              <a:t>72 </a:t>
            </a:r>
            <a:r>
              <a:rPr lang="zh-TW" altLang="en-US" sz="2400" dirty="0"/>
              <a:t>家上市櫃公司   </a:t>
            </a:r>
            <a:r>
              <a:rPr lang="en-US" altLang="zh-TW" sz="2400" dirty="0"/>
              <a:t>】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3665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B4DEAD-B592-60DE-D179-84B7F7DD0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4400" b="1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整體表現</a:t>
            </a:r>
            <a:endParaRPr lang="zh-TW" altLang="en-US" dirty="0"/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58BC88B5-10C6-3B29-DED7-3CF221573C7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38088638"/>
              </p:ext>
            </p:extLst>
          </p:nvPr>
        </p:nvGraphicFramePr>
        <p:xfrm>
          <a:off x="1068705" y="1690688"/>
          <a:ext cx="4720590" cy="3164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035">
                  <a:extLst>
                    <a:ext uri="{9D8B030D-6E8A-4147-A177-3AD203B41FA5}">
                      <a16:colId xmlns:a16="http://schemas.microsoft.com/office/drawing/2014/main" val="202145948"/>
                    </a:ext>
                  </a:extLst>
                </a:gridCol>
                <a:gridCol w="3043555">
                  <a:extLst>
                    <a:ext uri="{9D8B030D-6E8A-4147-A177-3AD203B41FA5}">
                      <a16:colId xmlns:a16="http://schemas.microsoft.com/office/drawing/2014/main" val="2545251468"/>
                    </a:ext>
                  </a:extLst>
                </a:gridCol>
              </a:tblGrid>
              <a:tr h="632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800" kern="100" dirty="0">
                          <a:effectLst/>
                        </a:rPr>
                        <a:t>項目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300" marR="76200" marT="76200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800" kern="100">
                          <a:effectLst/>
                        </a:rPr>
                        <a:t>結果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300" marR="76200" marT="76200" marB="66675"/>
                </a:tc>
                <a:extLst>
                  <a:ext uri="{0D108BD9-81ED-4DB2-BD59-A6C34878D82A}">
                    <a16:rowId xmlns:a16="http://schemas.microsoft.com/office/drawing/2014/main" val="1828339634"/>
                  </a:ext>
                </a:extLst>
              </a:tr>
              <a:tr h="632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800" kern="100">
                          <a:effectLst/>
                        </a:rPr>
                        <a:t>最終評鑑分數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300" marR="76200" marT="76200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effectLst/>
                        </a:rPr>
                        <a:t>101.44 </a:t>
                      </a:r>
                      <a:r>
                        <a:rPr lang="zh-TW" sz="1800" kern="100" dirty="0">
                          <a:solidFill>
                            <a:srgbClr val="FF0000"/>
                          </a:solidFill>
                          <a:effectLst/>
                        </a:rPr>
                        <a:t>分</a:t>
                      </a:r>
                      <a:endParaRPr lang="zh-TW" sz="18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300" marR="76200" marT="76200" marB="66675"/>
                </a:tc>
                <a:extLst>
                  <a:ext uri="{0D108BD9-81ED-4DB2-BD59-A6C34878D82A}">
                    <a16:rowId xmlns:a16="http://schemas.microsoft.com/office/drawing/2014/main" val="1567772889"/>
                  </a:ext>
                </a:extLst>
              </a:tr>
              <a:tr h="632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800" kern="100">
                          <a:effectLst/>
                        </a:rPr>
                        <a:t>排名級距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300" marR="76200" marT="76200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6%~20% (</a:t>
                      </a:r>
                      <a:r>
                        <a:rPr lang="zh-TW" sz="1800" kern="100" dirty="0">
                          <a:effectLst/>
                        </a:rPr>
                        <a:t>優良等級</a:t>
                      </a:r>
                      <a:r>
                        <a:rPr lang="en-US" sz="1800" kern="100" dirty="0">
                          <a:effectLst/>
                        </a:rPr>
                        <a:t>)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300" marR="76200" marT="76200" marB="66675"/>
                </a:tc>
                <a:extLst>
                  <a:ext uri="{0D108BD9-81ED-4DB2-BD59-A6C34878D82A}">
                    <a16:rowId xmlns:a16="http://schemas.microsoft.com/office/drawing/2014/main" val="661274374"/>
                  </a:ext>
                </a:extLst>
              </a:tr>
              <a:tr h="632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800" kern="100" dirty="0">
                          <a:effectLst/>
                        </a:rPr>
                        <a:t>總指標數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300" marR="76200" marT="76200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70</a:t>
                      </a:r>
                      <a:r>
                        <a:rPr lang="zh-TW" sz="1800" kern="100" dirty="0">
                          <a:effectLst/>
                        </a:rPr>
                        <a:t>題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300" marR="76200" marT="76200" marB="66675"/>
                </a:tc>
                <a:extLst>
                  <a:ext uri="{0D108BD9-81ED-4DB2-BD59-A6C34878D82A}">
                    <a16:rowId xmlns:a16="http://schemas.microsoft.com/office/drawing/2014/main" val="2747784812"/>
                  </a:ext>
                </a:extLst>
              </a:tr>
              <a:tr h="632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800" kern="100">
                          <a:effectLst/>
                        </a:rPr>
                        <a:t>得分指標數</a:t>
                      </a:r>
                      <a:endParaRPr lang="zh-TW" sz="1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300" marR="76200" marT="76200" marB="666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64</a:t>
                      </a:r>
                      <a:r>
                        <a:rPr lang="zh-TW" sz="1800" kern="100" dirty="0">
                          <a:effectLst/>
                        </a:rPr>
                        <a:t>題</a:t>
                      </a:r>
                      <a:endParaRPr lang="zh-TW" sz="1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14300" marR="76200" marT="76200" marB="57150"/>
                </a:tc>
                <a:extLst>
                  <a:ext uri="{0D108BD9-81ED-4DB2-BD59-A6C34878D82A}">
                    <a16:rowId xmlns:a16="http://schemas.microsoft.com/office/drawing/2014/main" val="912648371"/>
                  </a:ext>
                </a:extLst>
              </a:tr>
            </a:tbl>
          </a:graphicData>
        </a:graphic>
      </p:graphicFrame>
      <p:graphicFrame>
        <p:nvGraphicFramePr>
          <p:cNvPr id="7" name="內容版面配置區 6">
            <a:extLst>
              <a:ext uri="{FF2B5EF4-FFF2-40B4-BE49-F238E27FC236}">
                <a16:creationId xmlns:a16="http://schemas.microsoft.com/office/drawing/2014/main" id="{7E810494-6262-B60D-C3E7-0962E4C48CC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14907468"/>
              </p:ext>
            </p:extLst>
          </p:nvPr>
        </p:nvGraphicFramePr>
        <p:xfrm>
          <a:off x="6172200" y="1690688"/>
          <a:ext cx="5181599" cy="3226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7577">
                  <a:extLst>
                    <a:ext uri="{9D8B030D-6E8A-4147-A177-3AD203B41FA5}">
                      <a16:colId xmlns:a16="http://schemas.microsoft.com/office/drawing/2014/main" val="2672461944"/>
                    </a:ext>
                  </a:extLst>
                </a:gridCol>
                <a:gridCol w="750642">
                  <a:extLst>
                    <a:ext uri="{9D8B030D-6E8A-4147-A177-3AD203B41FA5}">
                      <a16:colId xmlns:a16="http://schemas.microsoft.com/office/drawing/2014/main" val="1868349004"/>
                    </a:ext>
                  </a:extLst>
                </a:gridCol>
                <a:gridCol w="750642">
                  <a:extLst>
                    <a:ext uri="{9D8B030D-6E8A-4147-A177-3AD203B41FA5}">
                      <a16:colId xmlns:a16="http://schemas.microsoft.com/office/drawing/2014/main" val="3807117314"/>
                    </a:ext>
                  </a:extLst>
                </a:gridCol>
                <a:gridCol w="835586">
                  <a:extLst>
                    <a:ext uri="{9D8B030D-6E8A-4147-A177-3AD203B41FA5}">
                      <a16:colId xmlns:a16="http://schemas.microsoft.com/office/drawing/2014/main" val="706997358"/>
                    </a:ext>
                  </a:extLst>
                </a:gridCol>
                <a:gridCol w="827152">
                  <a:extLst>
                    <a:ext uri="{9D8B030D-6E8A-4147-A177-3AD203B41FA5}">
                      <a16:colId xmlns:a16="http://schemas.microsoft.com/office/drawing/2014/main" val="1634065321"/>
                    </a:ext>
                  </a:extLst>
                </a:gridCol>
              </a:tblGrid>
              <a:tr h="6253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600" kern="100" dirty="0">
                          <a:effectLst/>
                        </a:rPr>
                        <a:t>構面</a:t>
                      </a:r>
                      <a:endParaRPr lang="zh-TW" sz="16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600" kern="100" dirty="0">
                          <a:effectLst/>
                        </a:rPr>
                        <a:t>指標數</a:t>
                      </a:r>
                      <a:endParaRPr lang="zh-TW" sz="16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600" kern="100" dirty="0">
                          <a:effectLst/>
                        </a:rPr>
                        <a:t>得分數</a:t>
                      </a:r>
                      <a:endParaRPr lang="zh-TW" sz="16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600" kern="100">
                          <a:effectLst/>
                        </a:rPr>
                        <a:t>得分率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600" kern="100">
                          <a:effectLst/>
                        </a:rPr>
                        <a:t>配分權重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extLst>
                  <a:ext uri="{0D108BD9-81ED-4DB2-BD59-A6C34878D82A}">
                    <a16:rowId xmlns:a16="http://schemas.microsoft.com/office/drawing/2014/main" val="3465297260"/>
                  </a:ext>
                </a:extLst>
              </a:tr>
              <a:tr h="6276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600" kern="100">
                          <a:effectLst/>
                        </a:rPr>
                        <a:t>一、維護股東權益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11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10</a:t>
                      </a:r>
                      <a:endParaRPr lang="zh-TW" sz="16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91%</a:t>
                      </a:r>
                      <a:endParaRPr lang="zh-TW" sz="16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16%</a:t>
                      </a:r>
                      <a:endParaRPr lang="zh-TW" sz="16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extLst>
                  <a:ext uri="{0D108BD9-81ED-4DB2-BD59-A6C34878D82A}">
                    <a16:rowId xmlns:a16="http://schemas.microsoft.com/office/drawing/2014/main" val="1453489832"/>
                  </a:ext>
                </a:extLst>
              </a:tr>
              <a:tr h="6276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600" kern="100">
                          <a:effectLst/>
                        </a:rPr>
                        <a:t>二、強化董事會結構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18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16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89%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25%</a:t>
                      </a:r>
                      <a:endParaRPr lang="zh-TW" sz="16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extLst>
                  <a:ext uri="{0D108BD9-81ED-4DB2-BD59-A6C34878D82A}">
                    <a16:rowId xmlns:a16="http://schemas.microsoft.com/office/drawing/2014/main" val="2556095106"/>
                  </a:ext>
                </a:extLst>
              </a:tr>
              <a:tr h="6276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600" kern="100">
                          <a:effectLst/>
                        </a:rPr>
                        <a:t>三、提升資訊透明度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7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7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100% ⭐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10%</a:t>
                      </a:r>
                      <a:endParaRPr lang="zh-TW" sz="16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63256"/>
                </a:tc>
                <a:extLst>
                  <a:ext uri="{0D108BD9-81ED-4DB2-BD59-A6C34878D82A}">
                    <a16:rowId xmlns:a16="http://schemas.microsoft.com/office/drawing/2014/main" val="4007715954"/>
                  </a:ext>
                </a:extLst>
              </a:tr>
              <a:tr h="610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600" kern="100">
                          <a:effectLst/>
                        </a:rPr>
                        <a:t>四、推動永續發展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542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34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542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31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542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91%</a:t>
                      </a:r>
                      <a:endParaRPr lang="zh-TW" sz="16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542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49%</a:t>
                      </a:r>
                      <a:endParaRPr lang="zh-TW" sz="16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08439" marR="72293" marT="72293" marB="54220"/>
                </a:tc>
                <a:extLst>
                  <a:ext uri="{0D108BD9-81ED-4DB2-BD59-A6C34878D82A}">
                    <a16:rowId xmlns:a16="http://schemas.microsoft.com/office/drawing/2014/main" val="2271144067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ECCA0C00-AC17-FDFB-C641-7666A99C5964}"/>
              </a:ext>
            </a:extLst>
          </p:cNvPr>
          <p:cNvSpPr txBox="1"/>
          <p:nvPr/>
        </p:nvSpPr>
        <p:spPr>
          <a:xfrm>
            <a:off x="6331141" y="5295346"/>
            <a:ext cx="5085800" cy="3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1800" kern="100" dirty="0">
                <a:effectLst/>
                <a:latin typeface="Segoe UI Emoji" panose="020B0502040204020203" pitchFamily="34" charset="0"/>
                <a:ea typeface="新細明體" panose="02020500000000000000" pitchFamily="18" charset="-120"/>
                <a:cs typeface="Segoe UI Emoji" panose="020B0502040204020203" pitchFamily="34" charset="0"/>
              </a:rPr>
              <a:t>💡</a:t>
            </a:r>
            <a:r>
              <a:rPr lang="en-US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 </a:t>
            </a:r>
            <a:r>
              <a:rPr lang="zh-TW" altLang="zh-TW" sz="1800" b="1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亮點：資訊透明度構面達成</a:t>
            </a:r>
            <a:r>
              <a:rPr lang="en-US" altLang="zh-TW" sz="1800" b="1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100%</a:t>
            </a:r>
            <a:r>
              <a:rPr lang="zh-TW" altLang="zh-TW" sz="1800" b="1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滿分！</a:t>
            </a:r>
            <a:endParaRPr lang="zh-TW" altLang="zh-TW" sz="18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162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118D19-D2B6-AB95-D9A7-AE08308B5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77" y="365125"/>
            <a:ext cx="5215757" cy="1325563"/>
          </a:xfrm>
        </p:spPr>
        <p:txBody>
          <a:bodyPr>
            <a:normAutofit/>
          </a:bodyPr>
          <a:lstStyle/>
          <a:p>
            <a:r>
              <a:rPr lang="zh-TW" altLang="zh-TW" sz="1800" dirty="0"/>
              <a:t>公司得分且</a:t>
            </a:r>
            <a:r>
              <a:rPr lang="zh-TW" altLang="zh-TW" sz="1800" b="1" dirty="0"/>
              <a:t>遠優於業界平均</a:t>
            </a:r>
            <a:r>
              <a:rPr lang="zh-TW" altLang="zh-TW" sz="1800" dirty="0"/>
              <a:t>的指標：</a:t>
            </a:r>
            <a:endParaRPr lang="zh-TW" altLang="en-US" sz="1800" dirty="0"/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0FC08C00-64FF-81DA-F2EA-95B066F48C0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99402829"/>
              </p:ext>
            </p:extLst>
          </p:nvPr>
        </p:nvGraphicFramePr>
        <p:xfrm>
          <a:off x="428294" y="1545021"/>
          <a:ext cx="4936185" cy="3993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8670">
                  <a:extLst>
                    <a:ext uri="{9D8B030D-6E8A-4147-A177-3AD203B41FA5}">
                      <a16:colId xmlns:a16="http://schemas.microsoft.com/office/drawing/2014/main" val="257276903"/>
                    </a:ext>
                  </a:extLst>
                </a:gridCol>
                <a:gridCol w="1730591">
                  <a:extLst>
                    <a:ext uri="{9D8B030D-6E8A-4147-A177-3AD203B41FA5}">
                      <a16:colId xmlns:a16="http://schemas.microsoft.com/office/drawing/2014/main" val="2131822249"/>
                    </a:ext>
                  </a:extLst>
                </a:gridCol>
                <a:gridCol w="566599">
                  <a:extLst>
                    <a:ext uri="{9D8B030D-6E8A-4147-A177-3AD203B41FA5}">
                      <a16:colId xmlns:a16="http://schemas.microsoft.com/office/drawing/2014/main" val="33533783"/>
                    </a:ext>
                  </a:extLst>
                </a:gridCol>
                <a:gridCol w="942791">
                  <a:extLst>
                    <a:ext uri="{9D8B030D-6E8A-4147-A177-3AD203B41FA5}">
                      <a16:colId xmlns:a16="http://schemas.microsoft.com/office/drawing/2014/main" val="3739391020"/>
                    </a:ext>
                  </a:extLst>
                </a:gridCol>
                <a:gridCol w="777534">
                  <a:extLst>
                    <a:ext uri="{9D8B030D-6E8A-4147-A177-3AD203B41FA5}">
                      <a16:colId xmlns:a16="http://schemas.microsoft.com/office/drawing/2014/main" val="1704280665"/>
                    </a:ext>
                  </a:extLst>
                </a:gridCol>
              </a:tblGrid>
              <a:tr h="663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 dirty="0">
                          <a:effectLst/>
                        </a:rPr>
                        <a:t>指標編號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 dirty="0">
                          <a:effectLst/>
                        </a:rPr>
                        <a:t>項目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>
                          <a:effectLst/>
                        </a:rPr>
                        <a:t>公司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>
                          <a:effectLst/>
                        </a:rPr>
                        <a:t>業界得分率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>
                          <a:effectLst/>
                        </a:rPr>
                        <a:t>領先幅度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extLst>
                  <a:ext uri="{0D108BD9-81ED-4DB2-BD59-A6C34878D82A}">
                    <a16:rowId xmlns:a16="http://schemas.microsoft.com/office/drawing/2014/main" val="2738893058"/>
                  </a:ext>
                </a:extLst>
              </a:tr>
              <a:tr h="666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2.14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 dirty="0">
                          <a:effectLst/>
                        </a:rPr>
                        <a:t>設置提名委員會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✅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13.59%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>
                          <a:effectLst/>
                        </a:rPr>
                        <a:t>極佳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extLst>
                  <a:ext uri="{0D108BD9-81ED-4DB2-BD59-A6C34878D82A}">
                    <a16:rowId xmlns:a16="http://schemas.microsoft.com/office/drawing/2014/main" val="1642463320"/>
                  </a:ext>
                </a:extLst>
              </a:tr>
              <a:tr h="666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3.13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 dirty="0">
                          <a:effectLst/>
                        </a:rPr>
                        <a:t>董事個別酬金揭露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✅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17.24%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>
                          <a:effectLst/>
                        </a:rPr>
                        <a:t>極佳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extLst>
                  <a:ext uri="{0D108BD9-81ED-4DB2-BD59-A6C34878D82A}">
                    <a16:rowId xmlns:a16="http://schemas.microsoft.com/office/drawing/2014/main" val="3378313641"/>
                  </a:ext>
                </a:extLst>
              </a:tr>
              <a:tr h="666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3.21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>
                          <a:effectLst/>
                        </a:rPr>
                        <a:t>總經理副總個別酬金揭露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✅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19.56%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 dirty="0">
                          <a:effectLst/>
                        </a:rPr>
                        <a:t>極佳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extLst>
                  <a:ext uri="{0D108BD9-81ED-4DB2-BD59-A6C34878D82A}">
                    <a16:rowId xmlns:a16="http://schemas.microsoft.com/office/drawing/2014/main" val="4226062893"/>
                  </a:ext>
                </a:extLst>
              </a:tr>
              <a:tr h="666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2.22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 dirty="0">
                          <a:effectLst/>
                        </a:rPr>
                        <a:t>風險管理委員會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✅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39.61%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 dirty="0">
                          <a:effectLst/>
                        </a:rPr>
                        <a:t>優良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extLst>
                  <a:ext uri="{0D108BD9-81ED-4DB2-BD59-A6C34878D82A}">
                    <a16:rowId xmlns:a16="http://schemas.microsoft.com/office/drawing/2014/main" val="2727768958"/>
                  </a:ext>
                </a:extLst>
              </a:tr>
              <a:tr h="666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2.23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5656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>
                          <a:effectLst/>
                        </a:rPr>
                        <a:t>外部董事會績效評估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4848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✅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4848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33.44%</a:t>
                      </a:r>
                      <a:endParaRPr lang="zh-TW" sz="14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4848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400" kern="100" dirty="0">
                          <a:effectLst/>
                        </a:rPr>
                        <a:t>優良</a:t>
                      </a:r>
                      <a:endParaRPr lang="zh-TW" sz="1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6973" marR="64649" marT="64649" marB="48487"/>
                </a:tc>
                <a:extLst>
                  <a:ext uri="{0D108BD9-81ED-4DB2-BD59-A6C34878D82A}">
                    <a16:rowId xmlns:a16="http://schemas.microsoft.com/office/drawing/2014/main" val="3390245864"/>
                  </a:ext>
                </a:extLst>
              </a:tr>
            </a:tbl>
          </a:graphicData>
        </a:graphic>
      </p:graphicFrame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BF459BB1-06BB-4D6D-EB80-FB8C93E567C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67358276"/>
              </p:ext>
            </p:extLst>
          </p:nvPr>
        </p:nvGraphicFramePr>
        <p:xfrm>
          <a:off x="5809518" y="1545022"/>
          <a:ext cx="5833844" cy="4643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1250">
                  <a:extLst>
                    <a:ext uri="{9D8B030D-6E8A-4147-A177-3AD203B41FA5}">
                      <a16:colId xmlns:a16="http://schemas.microsoft.com/office/drawing/2014/main" val="2071452576"/>
                    </a:ext>
                  </a:extLst>
                </a:gridCol>
                <a:gridCol w="1924592">
                  <a:extLst>
                    <a:ext uri="{9D8B030D-6E8A-4147-A177-3AD203B41FA5}">
                      <a16:colId xmlns:a16="http://schemas.microsoft.com/office/drawing/2014/main" val="2287875541"/>
                    </a:ext>
                  </a:extLst>
                </a:gridCol>
                <a:gridCol w="3048002">
                  <a:extLst>
                    <a:ext uri="{9D8B030D-6E8A-4147-A177-3AD203B41FA5}">
                      <a16:colId xmlns:a16="http://schemas.microsoft.com/office/drawing/2014/main" val="2205526063"/>
                    </a:ext>
                  </a:extLst>
                </a:gridCol>
              </a:tblGrid>
              <a:tr h="727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指標編號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項目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亮點說明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extLst>
                  <a:ext uri="{0D108BD9-81ED-4DB2-BD59-A6C34878D82A}">
                    <a16:rowId xmlns:a16="http://schemas.microsoft.com/office/drawing/2014/main" val="3889314476"/>
                  </a:ext>
                </a:extLst>
              </a:tr>
              <a:tr h="263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2.6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董事性別多元化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每一性別達董事會席次</a:t>
                      </a:r>
                      <a:r>
                        <a:rPr lang="en-US" sz="1200" kern="100" dirty="0">
                          <a:effectLst/>
                        </a:rPr>
                        <a:t>1/3</a:t>
                      </a:r>
                      <a:r>
                        <a:rPr lang="zh-TW" sz="1200" kern="100" dirty="0">
                          <a:effectLst/>
                        </a:rPr>
                        <a:t>以上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extLst>
                  <a:ext uri="{0D108BD9-81ED-4DB2-BD59-A6C34878D82A}">
                    <a16:rowId xmlns:a16="http://schemas.microsoft.com/office/drawing/2014/main" val="3794760269"/>
                  </a:ext>
                </a:extLst>
              </a:tr>
              <a:tr h="414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2.22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>
                          <a:effectLst/>
                        </a:rPr>
                        <a:t>風險管理委員會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>
                          <a:effectLst/>
                        </a:rPr>
                        <a:t>設置董事會層級委員會督導風險管理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extLst>
                  <a:ext uri="{0D108BD9-81ED-4DB2-BD59-A6C34878D82A}">
                    <a16:rowId xmlns:a16="http://schemas.microsoft.com/office/drawing/2014/main" val="3653027228"/>
                  </a:ext>
                </a:extLst>
              </a:tr>
              <a:tr h="414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2.23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>
                          <a:effectLst/>
                        </a:rPr>
                        <a:t>外部董事會績效評估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>
                          <a:effectLst/>
                        </a:rPr>
                        <a:t>最近三年內執行外部評估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extLst>
                  <a:ext uri="{0D108BD9-81ED-4DB2-BD59-A6C34878D82A}">
                    <a16:rowId xmlns:a16="http://schemas.microsoft.com/office/drawing/2014/main" val="3541225481"/>
                  </a:ext>
                </a:extLst>
              </a:tr>
              <a:tr h="414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2.25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董事進修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全體董事皆完成規定進修時數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extLst>
                  <a:ext uri="{0D108BD9-81ED-4DB2-BD59-A6C34878D82A}">
                    <a16:rowId xmlns:a16="http://schemas.microsoft.com/office/drawing/2014/main" val="3938791385"/>
                  </a:ext>
                </a:extLst>
              </a:tr>
              <a:tr h="263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3.5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英文財務報告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期中財務報告亦以英文揭露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extLst>
                  <a:ext uri="{0D108BD9-81ED-4DB2-BD59-A6C34878D82A}">
                    <a16:rowId xmlns:a16="http://schemas.microsoft.com/office/drawing/2014/main" val="821850606"/>
                  </a:ext>
                </a:extLst>
              </a:tr>
              <a:tr h="414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3.13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>
                          <a:effectLst/>
                        </a:rPr>
                        <a:t>董事個別酬金揭露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自願揭露所有董事個別酬金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extLst>
                  <a:ext uri="{0D108BD9-81ED-4DB2-BD59-A6C34878D82A}">
                    <a16:rowId xmlns:a16="http://schemas.microsoft.com/office/drawing/2014/main" val="1738195417"/>
                  </a:ext>
                </a:extLst>
              </a:tr>
              <a:tr h="414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3.20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法人說明會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>
                          <a:effectLst/>
                        </a:rPr>
                        <a:t>每季至少召開一次法人說明會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extLst>
                  <a:ext uri="{0D108BD9-81ED-4DB2-BD59-A6C34878D82A}">
                    <a16:rowId xmlns:a16="http://schemas.microsoft.com/office/drawing/2014/main" val="3437944793"/>
                  </a:ext>
                </a:extLst>
              </a:tr>
              <a:tr h="414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4.14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利害關係人溝通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定期將溝通情形報告董事會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extLst>
                  <a:ext uri="{0D108BD9-81ED-4DB2-BD59-A6C34878D82A}">
                    <a16:rowId xmlns:a16="http://schemas.microsoft.com/office/drawing/2014/main" val="784198832"/>
                  </a:ext>
                </a:extLst>
              </a:tr>
              <a:tr h="414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4.25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溫室氣體排放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>
                          <a:effectLst/>
                        </a:rPr>
                        <a:t>範疇一及範疇二取得外部驗證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extLst>
                  <a:ext uri="{0D108BD9-81ED-4DB2-BD59-A6C34878D82A}">
                    <a16:rowId xmlns:a16="http://schemas.microsoft.com/office/drawing/2014/main" val="2780759729"/>
                  </a:ext>
                </a:extLst>
              </a:tr>
              <a:tr h="414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4.26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76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>
                          <a:effectLst/>
                        </a:rPr>
                        <a:t>溫室氣體減量</a:t>
                      </a:r>
                      <a:endParaRPr lang="zh-TW" sz="12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088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1200" kern="100" dirty="0">
                          <a:effectLst/>
                        </a:rPr>
                        <a:t>揭露</a:t>
                      </a:r>
                      <a:r>
                        <a:rPr lang="en-US" sz="1200" kern="100" dirty="0">
                          <a:effectLst/>
                        </a:rPr>
                        <a:t>2030</a:t>
                      </a:r>
                      <a:r>
                        <a:rPr lang="zh-TW" sz="1200" kern="100" dirty="0">
                          <a:effectLst/>
                        </a:rPr>
                        <a:t>年減碳目標與行動計畫</a:t>
                      </a:r>
                      <a:endParaRPr lang="zh-TW" sz="12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81766" marR="54511" marT="54511" marB="40883"/>
                </a:tc>
                <a:extLst>
                  <a:ext uri="{0D108BD9-81ED-4DB2-BD59-A6C34878D82A}">
                    <a16:rowId xmlns:a16="http://schemas.microsoft.com/office/drawing/2014/main" val="1756391064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330B8ED5-C52E-D08C-18FC-49A97327B0C4}"/>
              </a:ext>
            </a:extLst>
          </p:cNvPr>
          <p:cNvSpPr txBox="1"/>
          <p:nvPr/>
        </p:nvSpPr>
        <p:spPr>
          <a:xfrm>
            <a:off x="5644053" y="733580"/>
            <a:ext cx="6140670" cy="816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以下指標不僅達標，還獲得「</a:t>
            </a:r>
            <a:r>
              <a:rPr lang="zh-TW" altLang="zh-TW" sz="1800" b="1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總分另加</a:t>
            </a:r>
            <a:r>
              <a:rPr lang="en-US" altLang="zh-TW" sz="1800" b="1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1</a:t>
            </a:r>
            <a:r>
              <a:rPr lang="zh-TW" altLang="zh-TW" sz="1800" b="1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分</a:t>
            </a:r>
            <a:r>
              <a:rPr lang="zh-TW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」的額外獎勵：</a:t>
            </a:r>
            <a:endParaRPr lang="en-US" altLang="zh-TW" sz="18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en-US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合計 </a:t>
            </a:r>
            <a:r>
              <a:rPr lang="en-US" altLang="zh-TW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10</a:t>
            </a:r>
            <a:r>
              <a:rPr lang="zh-TW" altLang="en-US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分</a:t>
            </a:r>
            <a:r>
              <a:rPr lang="en-US" altLang="zh-TW" sz="18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</a:t>
            </a:r>
            <a:endParaRPr lang="zh-TW" altLang="zh-TW" sz="18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173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EBACB5D9-C028-6F91-2DBF-607069BBC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高林實業 </a:t>
            </a:r>
            <a:r>
              <a:rPr lang="en-US" altLang="zh-TW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115</a:t>
            </a:r>
            <a:r>
              <a:rPr lang="zh-TW" altLang="en-US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年第一季 永續執行報告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DD62210-B089-E941-CAF0-340497D64EE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126183" y="6314303"/>
            <a:ext cx="731600" cy="321200"/>
          </a:xfrm>
        </p:spPr>
        <p:txBody>
          <a:bodyPr/>
          <a:lstStyle/>
          <a:p>
            <a:fld id="{00000000-1234-1234-1234-123412341234}" type="slidenum">
              <a:rPr lang="en-US" altLang="zh-TW" smtClean="0"/>
              <a:pPr/>
              <a:t>6</a:t>
            </a:fld>
            <a:endParaRPr lang="zh-TW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5488714D-3956-40D9-5733-ABFC3B82669B}"/>
              </a:ext>
            </a:extLst>
          </p:cNvPr>
          <p:cNvGraphicFramePr>
            <a:graphicFrameLocks noGrp="1"/>
          </p:cNvGraphicFramePr>
          <p:nvPr/>
        </p:nvGraphicFramePr>
        <p:xfrm>
          <a:off x="942109" y="1388297"/>
          <a:ext cx="10307782" cy="4641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7572">
                  <a:extLst>
                    <a:ext uri="{9D8B030D-6E8A-4147-A177-3AD203B41FA5}">
                      <a16:colId xmlns:a16="http://schemas.microsoft.com/office/drawing/2014/main" val="3065712538"/>
                    </a:ext>
                  </a:extLst>
                </a:gridCol>
                <a:gridCol w="7570210">
                  <a:extLst>
                    <a:ext uri="{9D8B030D-6E8A-4147-A177-3AD203B41FA5}">
                      <a16:colId xmlns:a16="http://schemas.microsoft.com/office/drawing/2014/main" val="439419919"/>
                    </a:ext>
                  </a:extLst>
                </a:gridCol>
              </a:tblGrid>
              <a:tr h="5814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 目</a:t>
                      </a:r>
                    </a:p>
                  </a:txBody>
                  <a:tcPr anchor="ctr">
                    <a:solidFill>
                      <a:srgbClr val="0068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執行情況</a:t>
                      </a:r>
                    </a:p>
                  </a:txBody>
                  <a:tcPr anchor="ctr">
                    <a:solidFill>
                      <a:srgbClr val="0068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835847"/>
                  </a:ext>
                </a:extLst>
              </a:tr>
              <a:tr h="89723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公司治理評鑑</a:t>
                      </a:r>
                    </a:p>
                  </a:txBody>
                  <a:tcPr anchor="ctr"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115/3 </a:t>
                      </a:r>
                      <a:r>
                        <a:rPr lang="zh-TW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完成</a:t>
                      </a:r>
                      <a:r>
                        <a:rPr lang="en-US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114</a:t>
                      </a:r>
                      <a:r>
                        <a:rPr lang="zh-TW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年公司治理評鑑自評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申覆</a:t>
                      </a:r>
                      <a:r>
                        <a:rPr lang="en-US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複查之指標</a:t>
                      </a:r>
                      <a:r>
                        <a:rPr lang="en-US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1800" kern="120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l"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115/4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開展新年度 </a:t>
                      </a:r>
                      <a:r>
                        <a:rPr lang="en-US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115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年第一屆</a:t>
                      </a:r>
                      <a:r>
                        <a:rPr lang="en-US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ESG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評鑑 指標之進度與計畫</a:t>
                      </a:r>
                      <a:endParaRPr lang="zh-TW" altLang="zh-TW" sz="1800" kern="120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802869"/>
                  </a:ext>
                </a:extLst>
              </a:tr>
              <a:tr h="111515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永續報告書</a:t>
                      </a:r>
                    </a:p>
                  </a:txBody>
                  <a:tcPr anchor="ctr"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l"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115/1 </a:t>
                      </a:r>
                      <a:r>
                        <a:rPr lang="en-US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2025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年度永續報告書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啟動編製專案</a:t>
                      </a:r>
                      <a:endParaRPr lang="en-US" altLang="zh-TW" sz="1800" kern="120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115/4 </a:t>
                      </a:r>
                      <a:r>
                        <a:rPr lang="en-US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2025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年度永續報告書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資料蒐集</a:t>
                      </a:r>
                      <a:r>
                        <a:rPr lang="zh-TW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編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製審核中</a:t>
                      </a:r>
                      <a:endParaRPr lang="zh-TW" altLang="zh-TW" sz="1800" kern="120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03728"/>
                  </a:ext>
                </a:extLst>
              </a:tr>
              <a:tr h="204722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200" b="1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公司治理業務</a:t>
                      </a:r>
                    </a:p>
                  </a:txBody>
                  <a:tcPr anchor="ctr"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l"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115/3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股東會相關作業申報</a:t>
                      </a:r>
                      <a:endParaRPr lang="zh-TW" altLang="zh-TW" sz="1800" kern="120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l"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115/3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股東會相關籌備及資料編製</a:t>
                      </a:r>
                      <a:endParaRPr lang="zh-TW" altLang="zh-TW" sz="1800" kern="120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71450" indent="-171450" algn="l" defTabSz="914400" rtl="0" eaLnBrk="1" latinLnBrk="0" hangingPunct="1">
                        <a:buFont typeface="Wingdings" panose="05000000000000000000" pitchFamily="2" charset="2"/>
                        <a:buChar char="l"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115/1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企業聯合植樹活動 </a:t>
                      </a:r>
                      <a:r>
                        <a:rPr lang="en-US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–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綠樹派對 </a:t>
                      </a:r>
                      <a:r>
                        <a:rPr lang="en-US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南澳農場</a:t>
                      </a:r>
                      <a:r>
                        <a:rPr lang="en-US" altLang="zh-TW" sz="1800" kern="1200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757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47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F3AE6-7CD5-2228-74CE-2153014A1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39E0393C-D252-C534-ABFF-C77F52824F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1418" y="203200"/>
            <a:ext cx="10689167" cy="627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近六年公司治理評鑑構面 分數一覽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F69F97B4-680F-4A1A-7A30-2BCCFAAB6A6B}"/>
              </a:ext>
            </a:extLst>
          </p:cNvPr>
          <p:cNvGraphicFramePr>
            <a:graphicFrameLocks noGrp="1"/>
          </p:cNvGraphicFramePr>
          <p:nvPr/>
        </p:nvGraphicFramePr>
        <p:xfrm>
          <a:off x="609601" y="1968845"/>
          <a:ext cx="5033320" cy="3575220"/>
        </p:xfrm>
        <a:graphic>
          <a:graphicData uri="http://schemas.openxmlformats.org/drawingml/2006/table">
            <a:tbl>
              <a:tblPr/>
              <a:tblGrid>
                <a:gridCol w="914398">
                  <a:extLst>
                    <a:ext uri="{9D8B030D-6E8A-4147-A177-3AD203B41FA5}">
                      <a16:colId xmlns:a16="http://schemas.microsoft.com/office/drawing/2014/main" val="3378631918"/>
                    </a:ext>
                  </a:extLst>
                </a:gridCol>
                <a:gridCol w="634314">
                  <a:extLst>
                    <a:ext uri="{9D8B030D-6E8A-4147-A177-3AD203B41FA5}">
                      <a16:colId xmlns:a16="http://schemas.microsoft.com/office/drawing/2014/main" val="2628037366"/>
                    </a:ext>
                  </a:extLst>
                </a:gridCol>
                <a:gridCol w="634313">
                  <a:extLst>
                    <a:ext uri="{9D8B030D-6E8A-4147-A177-3AD203B41FA5}">
                      <a16:colId xmlns:a16="http://schemas.microsoft.com/office/drawing/2014/main" val="3559453600"/>
                    </a:ext>
                  </a:extLst>
                </a:gridCol>
                <a:gridCol w="675503">
                  <a:extLst>
                    <a:ext uri="{9D8B030D-6E8A-4147-A177-3AD203B41FA5}">
                      <a16:colId xmlns:a16="http://schemas.microsoft.com/office/drawing/2014/main" val="2916019317"/>
                    </a:ext>
                  </a:extLst>
                </a:gridCol>
                <a:gridCol w="724930">
                  <a:extLst>
                    <a:ext uri="{9D8B030D-6E8A-4147-A177-3AD203B41FA5}">
                      <a16:colId xmlns:a16="http://schemas.microsoft.com/office/drawing/2014/main" val="2485791232"/>
                    </a:ext>
                  </a:extLst>
                </a:gridCol>
                <a:gridCol w="683740">
                  <a:extLst>
                    <a:ext uri="{9D8B030D-6E8A-4147-A177-3AD203B41FA5}">
                      <a16:colId xmlns:a16="http://schemas.microsoft.com/office/drawing/2014/main" val="3268026273"/>
                    </a:ext>
                  </a:extLst>
                </a:gridCol>
                <a:gridCol w="766122">
                  <a:extLst>
                    <a:ext uri="{9D8B030D-6E8A-4147-A177-3AD203B41FA5}">
                      <a16:colId xmlns:a16="http://schemas.microsoft.com/office/drawing/2014/main" val="2744315975"/>
                    </a:ext>
                  </a:extLst>
                </a:gridCol>
              </a:tblGrid>
              <a:tr h="52536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構面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</a:t>
                      </a:r>
                      <a:r>
                        <a:rPr lang="en-US" altLang="zh-TW" sz="10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(109)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八</a:t>
                      </a:r>
                      <a:r>
                        <a:rPr lang="en-US" altLang="zh-TW" sz="10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(110)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九</a:t>
                      </a:r>
                      <a:r>
                        <a:rPr lang="en-US" altLang="zh-TW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(111)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</a:t>
                      </a:r>
                      <a:r>
                        <a:rPr lang="en-US" altLang="zh-TW" sz="10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(112)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十一</a:t>
                      </a:r>
                      <a:r>
                        <a:rPr lang="en-US" altLang="zh-TW" sz="10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(113)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4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十二</a:t>
                      </a:r>
                      <a:r>
                        <a:rPr lang="en-US" altLang="zh-TW" sz="10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(114)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220433"/>
                  </a:ext>
                </a:extLst>
              </a:tr>
              <a:tr h="751502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維護股東權益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及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平等對待股東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14.3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17.5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15.9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14.9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14.5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459784"/>
                  </a:ext>
                </a:extLst>
              </a:tr>
              <a:tr h="72265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強化董事會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結構與運作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19.4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20.3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21.6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17.4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26.4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22.2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086839"/>
                  </a:ext>
                </a:extLst>
              </a:tr>
              <a:tr h="57894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提升資訊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透明度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12.4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13.6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14.1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7.6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11.8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10.0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851878"/>
                  </a:ext>
                </a:extLst>
              </a:tr>
              <a:tr h="435237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推動永續發展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6.18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6.56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13.3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15.3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28.3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44.7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546717"/>
                  </a:ext>
                </a:extLst>
              </a:tr>
              <a:tr h="29152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其他加分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10.0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771111"/>
                  </a:ext>
                </a:extLst>
              </a:tr>
              <a:tr h="26999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總評分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52.2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67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58.1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87.3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101.4</a:t>
                      </a:r>
                    </a:p>
                  </a:txBody>
                  <a:tcPr marL="4911" marR="4911" marT="49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600821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205E0F02-8A08-4B02-1E11-A7B027A3D2BA}"/>
              </a:ext>
            </a:extLst>
          </p:cNvPr>
          <p:cNvSpPr/>
          <p:nvPr/>
        </p:nvSpPr>
        <p:spPr>
          <a:xfrm>
            <a:off x="4860330" y="5249512"/>
            <a:ext cx="741408" cy="294553"/>
          </a:xfrm>
          <a:prstGeom prst="rect">
            <a:avLst/>
          </a:pr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>
                <a:solidFill>
                  <a:srgbClr val="0000FF"/>
                </a:solidFill>
              </a:ln>
            </a:endParaRPr>
          </a:p>
        </p:txBody>
      </p:sp>
      <p:graphicFrame>
        <p:nvGraphicFramePr>
          <p:cNvPr id="2" name="圖表 1">
            <a:extLst>
              <a:ext uri="{FF2B5EF4-FFF2-40B4-BE49-F238E27FC236}">
                <a16:creationId xmlns:a16="http://schemas.microsoft.com/office/drawing/2014/main" id="{81D72E9B-4EC7-D92A-DB91-A0DD2AE10EBD}"/>
              </a:ext>
            </a:extLst>
          </p:cNvPr>
          <p:cNvGraphicFramePr>
            <a:graphicFrameLocks/>
          </p:cNvGraphicFramePr>
          <p:nvPr/>
        </p:nvGraphicFramePr>
        <p:xfrm>
          <a:off x="6822504" y="2007870"/>
          <a:ext cx="4577080" cy="3849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8748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B9D11-B7B1-0DEF-5738-2441F37DB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973343D8-19B7-9310-72B3-C4885086EC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1418" y="203200"/>
            <a:ext cx="10689167" cy="627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114</a:t>
            </a:r>
            <a:r>
              <a:rPr lang="zh-TW" altLang="en-US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年公司治理評鑑 上市公司排名級距</a:t>
            </a:r>
          </a:p>
        </p:txBody>
      </p:sp>
      <p:sp>
        <p:nvSpPr>
          <p:cNvPr id="13" name="標題 3">
            <a:extLst>
              <a:ext uri="{FF2B5EF4-FFF2-40B4-BE49-F238E27FC236}">
                <a16:creationId xmlns:a16="http://schemas.microsoft.com/office/drawing/2014/main" id="{01024BE0-6BC9-F9A1-A11E-B130D0CA6E1E}"/>
              </a:ext>
            </a:extLst>
          </p:cNvPr>
          <p:cNvSpPr txBox="1">
            <a:spLocks/>
          </p:cNvSpPr>
          <p:nvPr/>
        </p:nvSpPr>
        <p:spPr>
          <a:xfrm>
            <a:off x="603101" y="1526705"/>
            <a:ext cx="5173132" cy="57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2133" dirty="0">
                <a:solidFill>
                  <a:srgbClr val="006845"/>
                </a:solidFill>
                <a:latin typeface="Noto Sans Light"/>
              </a:rPr>
              <a:t>114</a:t>
            </a:r>
            <a:r>
              <a:rPr lang="zh-TW" altLang="en-US" sz="2133" dirty="0">
                <a:solidFill>
                  <a:srgbClr val="006845"/>
                </a:solidFill>
                <a:latin typeface="Noto Sans Light"/>
              </a:rPr>
              <a:t>年高林總分 </a:t>
            </a:r>
            <a:r>
              <a:rPr lang="en-US" altLang="zh-TW" sz="2133" dirty="0">
                <a:solidFill>
                  <a:srgbClr val="006845"/>
                </a:solidFill>
                <a:latin typeface="Noto Sans Light"/>
              </a:rPr>
              <a:t>101.44</a:t>
            </a:r>
            <a:endParaRPr lang="zh-TW" altLang="en-US" sz="2133" dirty="0">
              <a:solidFill>
                <a:srgbClr val="006845"/>
              </a:solidFill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AC8A8B17-B806-6CE7-6778-F427161DA956}"/>
              </a:ext>
            </a:extLst>
          </p:cNvPr>
          <p:cNvGraphicFramePr>
            <a:graphicFrameLocks noGrp="1"/>
          </p:cNvGraphicFramePr>
          <p:nvPr/>
        </p:nvGraphicFramePr>
        <p:xfrm>
          <a:off x="405546" y="2603157"/>
          <a:ext cx="5499100" cy="26059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3173003300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2130684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501512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606284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4983196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6945266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44630949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41380650"/>
                    </a:ext>
                  </a:extLst>
                </a:gridCol>
              </a:tblGrid>
              <a:tr h="230175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100" u="none" strike="noStrike">
                          <a:effectLst/>
                        </a:rPr>
                        <a:t>年度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109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</a:rPr>
                        <a:t>110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111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112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113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114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9692044"/>
                  </a:ext>
                </a:extLst>
              </a:tr>
              <a:tr h="263057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100" u="none" strike="noStrike">
                          <a:effectLst/>
                        </a:rPr>
                        <a:t>上市公司排名級距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6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6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5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6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4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60126294"/>
                  </a:ext>
                </a:extLst>
              </a:tr>
              <a:tr h="263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100" u="none" strike="noStrike">
                          <a:effectLst/>
                        </a:rPr>
                        <a:t>級距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100" u="none" strike="noStrike">
                          <a:effectLst/>
                        </a:rPr>
                        <a:t>總評分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</a:rPr>
                        <a:t>52.24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59.99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66.97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58.12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87.33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101.44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49726339"/>
                  </a:ext>
                </a:extLst>
              </a:tr>
              <a:tr h="263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100" u="none" strike="noStrike">
                          <a:effectLst/>
                        </a:rPr>
                        <a:t>   前</a:t>
                      </a:r>
                      <a:r>
                        <a:rPr lang="en-US" altLang="zh-TW" sz="1100" u="none" strike="noStrike">
                          <a:effectLst/>
                        </a:rPr>
                        <a:t>5% </a:t>
                      </a:r>
                      <a:r>
                        <a:rPr lang="zh-TW" altLang="en-US" sz="1100" u="none" strike="noStrike">
                          <a:effectLst/>
                        </a:rPr>
                        <a:t>平均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100.22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100.22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107.96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104.5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107.63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109.54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47107624"/>
                  </a:ext>
                </a:extLst>
              </a:tr>
              <a:tr h="2712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100" u="none" strike="noStrike">
                          <a:effectLst/>
                        </a:rPr>
                        <a:t> </a:t>
                      </a:r>
                      <a:r>
                        <a:rPr lang="en-US" altLang="zh-TW" sz="1100" u="none" strike="noStrike">
                          <a:effectLst/>
                        </a:rPr>
                        <a:t>6%~20% </a:t>
                      </a:r>
                      <a:r>
                        <a:rPr lang="zh-TW" altLang="en-US" sz="1100" u="none" strike="noStrike">
                          <a:effectLst/>
                        </a:rPr>
                        <a:t>平均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88.78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88.78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98.52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96.7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99.92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101.98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33881373"/>
                  </a:ext>
                </a:extLst>
              </a:tr>
              <a:tr h="263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100" u="none" strike="noStrike">
                          <a:effectLst/>
                        </a:rPr>
                        <a:t> </a:t>
                      </a:r>
                      <a:r>
                        <a:rPr lang="en-US" altLang="zh-TW" sz="1100" u="none" strike="noStrike">
                          <a:effectLst/>
                        </a:rPr>
                        <a:t>21%~35% </a:t>
                      </a:r>
                      <a:r>
                        <a:rPr lang="zh-TW" altLang="en-US" sz="1100" u="none" strike="noStrike">
                          <a:effectLst/>
                        </a:rPr>
                        <a:t>平均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76.88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76.88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88.24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87.81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91.59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94.13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77234564"/>
                  </a:ext>
                </a:extLst>
              </a:tr>
              <a:tr h="263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4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100" u="none" strike="noStrike">
                          <a:effectLst/>
                        </a:rPr>
                        <a:t> </a:t>
                      </a:r>
                      <a:r>
                        <a:rPr lang="en-US" altLang="zh-TW" sz="1100" u="none" strike="noStrike">
                          <a:effectLst/>
                        </a:rPr>
                        <a:t>36%~50% </a:t>
                      </a:r>
                      <a:r>
                        <a:rPr lang="zh-TW" altLang="en-US" sz="1100" u="none" strike="noStrike">
                          <a:effectLst/>
                        </a:rPr>
                        <a:t>平均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67.67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67.67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78.41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78.83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</a:rPr>
                        <a:t>83.95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87.63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60034271"/>
                  </a:ext>
                </a:extLst>
              </a:tr>
              <a:tr h="263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5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100" u="none" strike="noStrike">
                          <a:effectLst/>
                        </a:rPr>
                        <a:t> </a:t>
                      </a:r>
                      <a:r>
                        <a:rPr lang="en-US" altLang="zh-TW" sz="1100" u="none" strike="noStrike">
                          <a:effectLst/>
                        </a:rPr>
                        <a:t>51%~65% </a:t>
                      </a:r>
                      <a:r>
                        <a:rPr lang="zh-TW" altLang="en-US" sz="1100" u="none" strike="noStrike">
                          <a:effectLst/>
                        </a:rPr>
                        <a:t>平均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59.53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59.53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69.16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71.42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77.28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80.85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69857867"/>
                  </a:ext>
                </a:extLst>
              </a:tr>
              <a:tr h="263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6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100" u="none" strike="noStrike">
                          <a:effectLst/>
                        </a:rPr>
                        <a:t> </a:t>
                      </a:r>
                      <a:r>
                        <a:rPr lang="en-US" altLang="zh-TW" sz="1100" u="none" strike="noStrike">
                          <a:effectLst/>
                        </a:rPr>
                        <a:t>66%~80% </a:t>
                      </a:r>
                      <a:r>
                        <a:rPr lang="zh-TW" altLang="en-US" sz="1100" u="none" strike="noStrike">
                          <a:effectLst/>
                        </a:rPr>
                        <a:t>平均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</a:rPr>
                        <a:t>51.85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51.85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61.05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</a:rPr>
                        <a:t>62.55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66.41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70.43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27514923"/>
                  </a:ext>
                </a:extLst>
              </a:tr>
              <a:tr h="263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7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81%~100% </a:t>
                      </a:r>
                      <a:r>
                        <a:rPr lang="zh-TW" altLang="en-US" sz="1100" u="none" strike="noStrike">
                          <a:effectLst/>
                        </a:rPr>
                        <a:t>平均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39.98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39.98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43.89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43.74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44.52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</a:rPr>
                        <a:t>46.12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38773043"/>
                  </a:ext>
                </a:extLst>
              </a:tr>
            </a:tbl>
          </a:graphicData>
        </a:graphic>
      </p:graphicFrame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id="{830F8956-D0B3-E958-6C8D-E8CB79617F9B}"/>
              </a:ext>
            </a:extLst>
          </p:cNvPr>
          <p:cNvGraphicFramePr>
            <a:graphicFrameLocks/>
          </p:cNvGraphicFramePr>
          <p:nvPr/>
        </p:nvGraphicFramePr>
        <p:xfrm>
          <a:off x="6495532" y="253519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矩形 5">
            <a:extLst>
              <a:ext uri="{FF2B5EF4-FFF2-40B4-BE49-F238E27FC236}">
                <a16:creationId xmlns:a16="http://schemas.microsoft.com/office/drawing/2014/main" id="{D1FB52DC-4D54-153A-F976-DA3EDC7FA9BC}"/>
              </a:ext>
            </a:extLst>
          </p:cNvPr>
          <p:cNvSpPr/>
          <p:nvPr/>
        </p:nvSpPr>
        <p:spPr>
          <a:xfrm>
            <a:off x="2245185" y="4695108"/>
            <a:ext cx="599478" cy="251020"/>
          </a:xfrm>
          <a:prstGeom prst="rect">
            <a:avLst/>
          </a:pr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0AFC852-6B00-8909-2895-4F849908B1C4}"/>
              </a:ext>
            </a:extLst>
          </p:cNvPr>
          <p:cNvSpPr/>
          <p:nvPr/>
        </p:nvSpPr>
        <p:spPr>
          <a:xfrm>
            <a:off x="2840184" y="4695108"/>
            <a:ext cx="599478" cy="251020"/>
          </a:xfrm>
          <a:prstGeom prst="rect">
            <a:avLst/>
          </a:pr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30F4F63-D9C4-0E03-FABA-7BB210D153D9}"/>
              </a:ext>
            </a:extLst>
          </p:cNvPr>
          <p:cNvSpPr/>
          <p:nvPr/>
        </p:nvSpPr>
        <p:spPr>
          <a:xfrm>
            <a:off x="3459895" y="4412738"/>
            <a:ext cx="626083" cy="282370"/>
          </a:xfrm>
          <a:prstGeom prst="rect">
            <a:avLst/>
          </a:pr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C2C76D-BD07-3BFC-3F20-1E03C3890551}"/>
              </a:ext>
            </a:extLst>
          </p:cNvPr>
          <p:cNvSpPr/>
          <p:nvPr/>
        </p:nvSpPr>
        <p:spPr>
          <a:xfrm>
            <a:off x="4106212" y="4695108"/>
            <a:ext cx="599478" cy="256978"/>
          </a:xfrm>
          <a:prstGeom prst="rect">
            <a:avLst/>
          </a:pr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0E770DB-917E-E57D-D362-B91F739C5174}"/>
              </a:ext>
            </a:extLst>
          </p:cNvPr>
          <p:cNvSpPr/>
          <p:nvPr/>
        </p:nvSpPr>
        <p:spPr>
          <a:xfrm>
            <a:off x="4705690" y="4155760"/>
            <a:ext cx="599478" cy="256978"/>
          </a:xfrm>
          <a:prstGeom prst="rect">
            <a:avLst/>
          </a:pr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>
                <a:solidFill>
                  <a:srgbClr val="0000FF"/>
                </a:solidFill>
              </a:ln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4BBEC77-833D-1935-DF82-709D49B9FD00}"/>
              </a:ext>
            </a:extLst>
          </p:cNvPr>
          <p:cNvSpPr/>
          <p:nvPr/>
        </p:nvSpPr>
        <p:spPr>
          <a:xfrm>
            <a:off x="5305168" y="3624650"/>
            <a:ext cx="599478" cy="274132"/>
          </a:xfrm>
          <a:prstGeom prst="rect">
            <a:avLst/>
          </a:pr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>
                <a:solidFill>
                  <a:srgbClr val="0000FF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62568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F58F969-4F92-BC4A-4332-17A09E0E1E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9</a:t>
            </a:fld>
            <a:endParaRPr lang="zh-TW" altLang="en-US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4BF1C44E-D2E8-5E6C-DA9E-2A264AF46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公司治理評鑑        評鑑年度 </a:t>
            </a:r>
            <a:r>
              <a:rPr lang="en-US" altLang="zh-TW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114</a:t>
            </a:r>
            <a:r>
              <a:rPr lang="zh-TW" altLang="en-US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</a:t>
            </a:r>
            <a:r>
              <a:rPr lang="en-US" altLang="zh-TW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/113</a:t>
            </a:r>
            <a:r>
              <a:rPr lang="zh-TW" altLang="en-US" b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EB314B79-0E94-3C49-487A-CAA6D01AE9DE}"/>
              </a:ext>
            </a:extLst>
          </p:cNvPr>
          <p:cNvGraphicFramePr>
            <a:graphicFrameLocks noGrp="1"/>
          </p:cNvGraphicFramePr>
          <p:nvPr/>
        </p:nvGraphicFramePr>
        <p:xfrm>
          <a:off x="848497" y="1522694"/>
          <a:ext cx="10591179" cy="21184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1729">
                  <a:extLst>
                    <a:ext uri="{9D8B030D-6E8A-4147-A177-3AD203B41FA5}">
                      <a16:colId xmlns:a16="http://schemas.microsoft.com/office/drawing/2014/main" val="4036733369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1139282314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2251295125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3926017446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389551702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1457341725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3002371624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2998629174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1949019937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3882277292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3471720558"/>
                    </a:ext>
                  </a:extLst>
                </a:gridCol>
              </a:tblGrid>
              <a:tr h="489528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構面</a:t>
                      </a:r>
                      <a:endParaRPr lang="zh-TW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總指標數</a:t>
                      </a:r>
                      <a:endParaRPr lang="zh-TW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配分比重</a:t>
                      </a:r>
                      <a:endParaRPr lang="zh-TW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符合指標數</a:t>
                      </a:r>
                      <a:endParaRPr lang="zh-TW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不適用指標數</a:t>
                      </a:r>
                      <a:endParaRPr lang="zh-TW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AA/A+</a:t>
                      </a:r>
                      <a:r>
                        <a:rPr lang="zh-TW" altLang="en-US" sz="1200" u="none" strike="noStrike" dirty="0">
                          <a:effectLst/>
                        </a:rPr>
                        <a:t>題型加總分題數</a:t>
                      </a:r>
                      <a:endParaRPr lang="zh-TW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874847"/>
                  </a:ext>
                </a:extLst>
              </a:tr>
              <a:tr h="36261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zh-TW" altLang="en-US" sz="1800" u="none" strike="noStrike" dirty="0">
                          <a:effectLst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第</a:t>
                      </a:r>
                      <a:r>
                        <a:rPr lang="en-US" altLang="zh-TW" sz="1200" u="none" strike="noStrike" dirty="0">
                          <a:effectLst/>
                        </a:rPr>
                        <a:t>12</a:t>
                      </a:r>
                      <a:r>
                        <a:rPr lang="zh-TW" altLang="en-US" sz="1200" u="none" strike="noStrike" dirty="0">
                          <a:effectLst/>
                        </a:rPr>
                        <a:t>屆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第</a:t>
                      </a:r>
                      <a:r>
                        <a:rPr lang="en-US" altLang="zh-TW" sz="1200" u="none" strike="noStrike" dirty="0">
                          <a:effectLst/>
                        </a:rPr>
                        <a:t>11</a:t>
                      </a:r>
                      <a:r>
                        <a:rPr lang="zh-TW" altLang="en-US" sz="1200" u="none" strike="noStrike" dirty="0">
                          <a:effectLst/>
                        </a:rPr>
                        <a:t>屆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第</a:t>
                      </a:r>
                      <a:r>
                        <a:rPr lang="en-US" altLang="zh-TW" sz="1200" u="none" strike="noStrike" dirty="0">
                          <a:effectLst/>
                        </a:rPr>
                        <a:t>12</a:t>
                      </a:r>
                      <a:r>
                        <a:rPr lang="zh-TW" altLang="en-US" sz="1200" u="none" strike="noStrike" dirty="0">
                          <a:effectLst/>
                        </a:rPr>
                        <a:t>屆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第</a:t>
                      </a:r>
                      <a:r>
                        <a:rPr lang="en-US" altLang="zh-TW" sz="1200" u="none" strike="noStrike" dirty="0">
                          <a:effectLst/>
                        </a:rPr>
                        <a:t>11</a:t>
                      </a:r>
                      <a:r>
                        <a:rPr lang="zh-TW" altLang="en-US" sz="1200" u="none" strike="noStrike" dirty="0">
                          <a:effectLst/>
                        </a:rPr>
                        <a:t>屆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第</a:t>
                      </a:r>
                      <a:r>
                        <a:rPr lang="en-US" altLang="zh-TW" sz="1200" u="none" strike="noStrike" dirty="0">
                          <a:effectLst/>
                        </a:rPr>
                        <a:t>12</a:t>
                      </a:r>
                      <a:r>
                        <a:rPr lang="zh-TW" altLang="en-US" sz="1200" u="none" strike="noStrike" dirty="0">
                          <a:effectLst/>
                        </a:rPr>
                        <a:t>屆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>
                          <a:effectLst/>
                        </a:rPr>
                        <a:t>第</a:t>
                      </a:r>
                      <a:r>
                        <a:rPr lang="en-US" altLang="zh-TW" sz="1200" u="none" strike="noStrike">
                          <a:effectLst/>
                        </a:rPr>
                        <a:t>11</a:t>
                      </a:r>
                      <a:r>
                        <a:rPr lang="zh-TW" altLang="en-US" sz="1200" u="none" strike="noStrike">
                          <a:effectLst/>
                        </a:rPr>
                        <a:t>屆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第</a:t>
                      </a:r>
                      <a:r>
                        <a:rPr lang="en-US" altLang="zh-TW" sz="1200" u="none" strike="noStrike" dirty="0">
                          <a:effectLst/>
                        </a:rPr>
                        <a:t>12</a:t>
                      </a:r>
                      <a:r>
                        <a:rPr lang="zh-TW" altLang="en-US" sz="1200" u="none" strike="noStrike" dirty="0">
                          <a:effectLst/>
                        </a:rPr>
                        <a:t>屆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第</a:t>
                      </a:r>
                      <a:r>
                        <a:rPr lang="en-US" altLang="zh-TW" sz="1200" u="none" strike="noStrike" dirty="0">
                          <a:effectLst/>
                        </a:rPr>
                        <a:t>11</a:t>
                      </a:r>
                      <a:r>
                        <a:rPr lang="zh-TW" altLang="en-US" sz="1200" u="none" strike="noStrike" dirty="0">
                          <a:effectLst/>
                        </a:rPr>
                        <a:t>屆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第</a:t>
                      </a:r>
                      <a:r>
                        <a:rPr lang="en-US" altLang="zh-TW" sz="1200" u="none" strike="noStrike" dirty="0">
                          <a:effectLst/>
                        </a:rPr>
                        <a:t>12</a:t>
                      </a:r>
                      <a:r>
                        <a:rPr lang="zh-TW" altLang="en-US" sz="1200" u="none" strike="noStrike" dirty="0">
                          <a:effectLst/>
                        </a:rPr>
                        <a:t>屆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第</a:t>
                      </a:r>
                      <a:r>
                        <a:rPr lang="en-US" altLang="zh-TW" sz="1200" u="none" strike="noStrike" dirty="0">
                          <a:effectLst/>
                        </a:rPr>
                        <a:t>11</a:t>
                      </a:r>
                      <a:r>
                        <a:rPr lang="zh-TW" altLang="en-US" sz="1200" u="none" strike="noStrike" dirty="0">
                          <a:effectLst/>
                        </a:rPr>
                        <a:t>屆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415046"/>
                  </a:ext>
                </a:extLst>
              </a:tr>
              <a:tr h="25382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    維護股東權益及平等對待股東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0.16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0.19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99447182"/>
                  </a:ext>
                </a:extLst>
              </a:tr>
              <a:tr h="25382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    </a:t>
                      </a:r>
                      <a:r>
                        <a:rPr lang="zh-TW" altLang="en-US" sz="12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強化董事會結構與運作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22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0.25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0.29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20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269836"/>
                  </a:ext>
                </a:extLst>
              </a:tr>
              <a:tr h="26861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    </a:t>
                      </a:r>
                      <a:r>
                        <a:rPr lang="zh-TW" altLang="en-US" sz="12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提升資訊透明度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7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0.1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0.17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7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9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71357730"/>
                  </a:ext>
                </a:extLst>
              </a:tr>
              <a:tr h="25382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    </a:t>
                      </a:r>
                      <a:r>
                        <a:rPr lang="zh-TW" altLang="en-US" sz="12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推動永續發展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34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26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0.49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0.35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31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21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397013"/>
                  </a:ext>
                </a:extLst>
              </a:tr>
              <a:tr h="2361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</a:rPr>
                        <a:t>    其他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36740378"/>
                  </a:ext>
                </a:extLst>
              </a:tr>
            </a:tbl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id="{10F27378-F57F-9765-CF1A-6433EF1389ED}"/>
              </a:ext>
            </a:extLst>
          </p:cNvPr>
          <p:cNvSpPr txBox="1"/>
          <p:nvPr/>
        </p:nvSpPr>
        <p:spPr>
          <a:xfrm>
            <a:off x="2982097" y="3883757"/>
            <a:ext cx="8457570" cy="1954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第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12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屆總分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: </a:t>
            </a:r>
            <a:r>
              <a:rPr lang="en-US" altLang="zh-TW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101.44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    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第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11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屆總分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: 87.33       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          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第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10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屆總分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: 58.12</a:t>
            </a:r>
            <a:endParaRPr lang="zh-TW" altLang="zh-TW" sz="1200" dirty="0">
              <a:solidFill>
                <a:srgbClr val="0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>
              <a:buNone/>
            </a:pP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上市公司排名級距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: </a:t>
            </a:r>
            <a:r>
              <a:rPr lang="en-US" altLang="zh-TW" sz="1200" dirty="0">
                <a:solidFill>
                  <a:srgbClr val="EE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6%~20%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上市公司排名級距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: 36%~50%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上市公司排名級距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: 66%~80%</a:t>
            </a:r>
            <a:endParaRPr lang="zh-TW" altLang="zh-TW" sz="1200" dirty="0">
              <a:solidFill>
                <a:srgbClr val="0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>
              <a:buNone/>
            </a:pP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        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前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5%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109.54 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      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前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5%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107.63      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         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前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5%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104.5</a:t>
            </a:r>
            <a:endParaRPr lang="zh-TW" altLang="zh-TW" sz="1200" dirty="0">
              <a:solidFill>
                <a:srgbClr val="0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>
              <a:buNone/>
            </a:pP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6%~20%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101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.98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6%~20%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99.92     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6%~20%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96.7</a:t>
            </a:r>
            <a:endParaRPr lang="zh-TW" altLang="zh-TW" sz="1200" dirty="0">
              <a:solidFill>
                <a:srgbClr val="0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>
              <a:buNone/>
            </a:pP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21%~35%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94.13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21%~35%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91.59     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21%~35%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87.81</a:t>
            </a:r>
            <a:endParaRPr lang="zh-TW" altLang="zh-TW" sz="1200" dirty="0">
              <a:solidFill>
                <a:srgbClr val="0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>
              <a:buNone/>
            </a:pP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36%~50%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87.63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36%~50%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83.95     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36%~50%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78.83</a:t>
            </a:r>
            <a:endParaRPr lang="zh-TW" altLang="zh-TW" sz="1200" dirty="0">
              <a:solidFill>
                <a:srgbClr val="0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>
              <a:buNone/>
            </a:pP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51%~65%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80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.85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51%~65%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77.28     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51%~65%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71.42</a:t>
            </a:r>
            <a:endParaRPr lang="zh-TW" altLang="zh-TW" sz="1200" dirty="0">
              <a:solidFill>
                <a:srgbClr val="0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>
              <a:buNone/>
            </a:pP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66%~80%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70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.43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66%~80%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66.41     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66%~80%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62.55</a:t>
            </a:r>
            <a:endParaRPr lang="zh-TW" altLang="zh-TW" sz="1200" dirty="0">
              <a:solidFill>
                <a:srgbClr val="0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>
              <a:buNone/>
            </a:pP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81%~100%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46.12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81%~100%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44.52                    </a:t>
            </a:r>
            <a:r>
              <a:rPr lang="zh-TW" altLang="en-US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                         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81%~100% </a:t>
            </a:r>
            <a:r>
              <a:rPr lang="zh-TW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標楷體" panose="03000509000000000000" pitchFamily="65" charset="-120"/>
              </a:rPr>
              <a:t>平均：</a:t>
            </a:r>
            <a:r>
              <a:rPr lang="en-US" altLang="zh-TW" sz="1200" dirty="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標楷體" panose="03000509000000000000" pitchFamily="65" charset="-120"/>
                <a:cs typeface="Aptos" panose="020B0004020202020204" pitchFamily="34" charset="0"/>
              </a:rPr>
              <a:t>43.74</a:t>
            </a:r>
            <a:endParaRPr lang="zh-TW" altLang="zh-TW" sz="1200" dirty="0">
              <a:solidFill>
                <a:srgbClr val="00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標楷體" panose="03000509000000000000" pitchFamily="65" charset="-12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1200" kern="100" dirty="0">
                <a:effectLst/>
                <a:latin typeface="Aptos" panose="020B0004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市值未達</a:t>
            </a:r>
            <a:r>
              <a:rPr lang="en-US" altLang="zh-TW" sz="1200" kern="10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Aptos" panose="020B0004020202020204" pitchFamily="34" charset="0"/>
              </a:rPr>
              <a:t>50</a:t>
            </a:r>
            <a:r>
              <a:rPr lang="zh-TW" altLang="zh-TW" sz="1200" kern="100" dirty="0">
                <a:effectLst/>
                <a:latin typeface="Aptos" panose="020B0004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億元類排名級距</a:t>
            </a:r>
            <a:r>
              <a:rPr lang="en-US" altLang="zh-TW" sz="1200" kern="10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Aptos" panose="020B0004020202020204" pitchFamily="34" charset="0"/>
              </a:rPr>
              <a:t>: </a:t>
            </a:r>
            <a:r>
              <a:rPr lang="en-US" altLang="zh-TW" sz="1200" kern="100" dirty="0">
                <a:solidFill>
                  <a:srgbClr val="EE0000"/>
                </a:solidFill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Aptos" panose="020B0004020202020204" pitchFamily="34" charset="0"/>
              </a:rPr>
              <a:t>1% </a:t>
            </a:r>
            <a:r>
              <a:rPr lang="en-US" altLang="zh-TW" sz="1200" kern="10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Aptos" panose="020B0004020202020204" pitchFamily="34" charset="0"/>
              </a:rPr>
              <a:t>     </a:t>
            </a:r>
            <a:r>
              <a:rPr lang="zh-TW" altLang="zh-TW" sz="1200" kern="100" dirty="0">
                <a:effectLst/>
                <a:latin typeface="Aptos" panose="020B0004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市值未達</a:t>
            </a:r>
            <a:r>
              <a:rPr lang="en-US" altLang="zh-TW" sz="1200" kern="10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Aptos" panose="020B0004020202020204" pitchFamily="34" charset="0"/>
              </a:rPr>
              <a:t>50</a:t>
            </a:r>
            <a:r>
              <a:rPr lang="zh-TW" altLang="zh-TW" sz="1200" kern="100" dirty="0">
                <a:effectLst/>
                <a:latin typeface="Aptos" panose="020B0004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億元類排名級距</a:t>
            </a:r>
            <a:r>
              <a:rPr lang="en-US" altLang="zh-TW" sz="1200" kern="10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Aptos" panose="020B0004020202020204" pitchFamily="34" charset="0"/>
              </a:rPr>
              <a:t>: 2%~10%      </a:t>
            </a:r>
            <a:r>
              <a:rPr lang="zh-TW" altLang="zh-TW" sz="1200" kern="100" dirty="0">
                <a:effectLst/>
                <a:latin typeface="Aptos" panose="020B0004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市值未達</a:t>
            </a:r>
            <a:r>
              <a:rPr lang="en-US" altLang="zh-TW" sz="1200" kern="10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Aptos" panose="020B0004020202020204" pitchFamily="34" charset="0"/>
              </a:rPr>
              <a:t>50</a:t>
            </a:r>
            <a:r>
              <a:rPr lang="zh-TW" altLang="zh-TW" sz="1200" kern="100" dirty="0">
                <a:effectLst/>
                <a:latin typeface="Aptos" panose="020B0004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億元類排名級距 </a:t>
            </a:r>
            <a:r>
              <a:rPr lang="en-US" altLang="zh-TW" sz="1200" kern="10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Aptos" panose="020B0004020202020204" pitchFamily="34" charset="0"/>
              </a:rPr>
              <a:t>: 41%~60%</a:t>
            </a:r>
            <a:endParaRPr lang="zh-TW" altLang="zh-TW" sz="12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273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1278</Words>
  <Application>Microsoft Office PowerPoint</Application>
  <PresentationFormat>寬螢幕</PresentationFormat>
  <Paragraphs>388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22" baseType="lpstr">
      <vt:lpstr>Microsoft YaHei</vt:lpstr>
      <vt:lpstr>Noto Sans Light</vt:lpstr>
      <vt:lpstr>微軟正黑體</vt:lpstr>
      <vt:lpstr>標楷體</vt:lpstr>
      <vt:lpstr>Aptos</vt:lpstr>
      <vt:lpstr>Aptos Display</vt:lpstr>
      <vt:lpstr>Arial</vt:lpstr>
      <vt:lpstr>Calibri</vt:lpstr>
      <vt:lpstr>Calibri Light</vt:lpstr>
      <vt:lpstr>Segoe UI Emoji</vt:lpstr>
      <vt:lpstr>Times New Roman</vt:lpstr>
      <vt:lpstr>Wingdings</vt:lpstr>
      <vt:lpstr>Office 佈景主題</vt:lpstr>
      <vt:lpstr>114年(第十二屆)公司治理評鑑系統評鑑結果</vt:lpstr>
      <vt:lpstr>高林實業歷屆公司治理評鑑表現</vt:lpstr>
      <vt:lpstr>PowerPoint 簡報</vt:lpstr>
      <vt:lpstr>整體表現</vt:lpstr>
      <vt:lpstr>公司得分且遠優於業界平均的指標：</vt:lpstr>
      <vt:lpstr>高林實業 115年第一季 永續執行報告</vt:lpstr>
      <vt:lpstr>近六年公司治理評鑑構面 分數一覽</vt:lpstr>
      <vt:lpstr>114年公司治理評鑑 上市公司排名級距</vt:lpstr>
      <vt:lpstr>公司治理評鑑        評鑑年度 : 114年/113年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詹忠穎</dc:creator>
  <cp:lastModifiedBy>吳夏青</cp:lastModifiedBy>
  <cp:revision>5</cp:revision>
  <dcterms:created xsi:type="dcterms:W3CDTF">2026-05-04T03:13:52Z</dcterms:created>
  <dcterms:modified xsi:type="dcterms:W3CDTF">2026-05-06T05:41:37Z</dcterms:modified>
</cp:coreProperties>
</file>